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7.xml" ContentType="application/vnd.openxmlformats-officedocument.presentationml.notesSlide+xml"/>
  <Override PartName="/ppt/notesSlides/notesSlide51.xml" ContentType="application/vnd.openxmlformats-officedocument.presentationml.notesSlide+xml"/>
  <Override PartName="/ppt/notesSlides/notesSlide49.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0.xml" ContentType="application/vnd.openxmlformats-officedocument.presentationml.notesSlide+xml"/>
  <Override PartName="/ppt/notesSlides/notesSlide46.xml" ContentType="application/vnd.openxmlformats-officedocument.presentationml.notesSlide+xml"/>
  <Override PartName="/ppt/notesSlides/notesSlide48.xml" ContentType="application/vnd.openxmlformats-officedocument.presentationml.notesSlide+xml"/>
  <Override PartName="/ppt/notesSlides/notesSlide54.xml" ContentType="application/vnd.openxmlformats-officedocument.presentationml.notesSlide+xml"/>
  <Override PartName="/ppt/notesMasters/notesMaster1.xml" ContentType="application/vnd.openxmlformats-officedocument.presentationml.notesMaster+xml"/>
  <Override PartName="/ppt/diagrams/drawing6.xml" ContentType="application/vnd.ms-office.drawingml.diagramDrawing+xml"/>
  <Override PartName="/ppt/diagrams/drawing5.xml" ContentType="application/vnd.ms-office.drawingml.diagramDrawing+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338" r:id="rId3"/>
    <p:sldId id="282" r:id="rId4"/>
    <p:sldId id="299" r:id="rId5"/>
    <p:sldId id="283" r:id="rId6"/>
    <p:sldId id="276" r:id="rId7"/>
    <p:sldId id="311" r:id="rId8"/>
    <p:sldId id="333" r:id="rId9"/>
    <p:sldId id="323" r:id="rId10"/>
    <p:sldId id="269" r:id="rId11"/>
    <p:sldId id="262" r:id="rId12"/>
    <p:sldId id="339" r:id="rId13"/>
    <p:sldId id="1361" r:id="rId14"/>
    <p:sldId id="1362" r:id="rId15"/>
    <p:sldId id="1295" r:id="rId16"/>
    <p:sldId id="1359" r:id="rId17"/>
    <p:sldId id="1306" r:id="rId18"/>
    <p:sldId id="1307" r:id="rId19"/>
    <p:sldId id="280" r:id="rId20"/>
    <p:sldId id="329" r:id="rId21"/>
    <p:sldId id="324" r:id="rId22"/>
    <p:sldId id="336" r:id="rId23"/>
    <p:sldId id="337" r:id="rId24"/>
    <p:sldId id="278" r:id="rId25"/>
    <p:sldId id="287" r:id="rId26"/>
    <p:sldId id="268" r:id="rId27"/>
    <p:sldId id="272" r:id="rId28"/>
    <p:sldId id="258" r:id="rId29"/>
    <p:sldId id="307" r:id="rId30"/>
    <p:sldId id="332" r:id="rId31"/>
    <p:sldId id="264" r:id="rId32"/>
    <p:sldId id="263" r:id="rId33"/>
    <p:sldId id="334" r:id="rId34"/>
    <p:sldId id="290" r:id="rId35"/>
    <p:sldId id="305" r:id="rId36"/>
    <p:sldId id="295" r:id="rId37"/>
    <p:sldId id="306" r:id="rId38"/>
    <p:sldId id="260" r:id="rId39"/>
    <p:sldId id="308" r:id="rId40"/>
    <p:sldId id="309" r:id="rId41"/>
    <p:sldId id="310" r:id="rId42"/>
    <p:sldId id="326" r:id="rId43"/>
    <p:sldId id="330" r:id="rId44"/>
    <p:sldId id="316" r:id="rId45"/>
    <p:sldId id="266" r:id="rId46"/>
    <p:sldId id="331" r:id="rId47"/>
    <p:sldId id="335" r:id="rId48"/>
    <p:sldId id="288" r:id="rId49"/>
    <p:sldId id="270" r:id="rId50"/>
    <p:sldId id="321" r:id="rId51"/>
    <p:sldId id="325" r:id="rId52"/>
    <p:sldId id="314" r:id="rId53"/>
    <p:sldId id="271" r:id="rId54"/>
    <p:sldId id="267" r:id="rId55"/>
    <p:sldId id="327" r:id="rId56"/>
    <p:sldId id="298" r:id="rId57"/>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 id="{F90A15C5-A1E8-4CEE-89E2-277350323BDB}">
          <p14:sldIdLst>
            <p14:sldId id="256"/>
          </p14:sldIdLst>
        </p14:section>
        <p14:section name="Hinweise für Referierende" id="{A0D087A2-067E-43E8-BC29-0C635C8FF26D}">
          <p14:sldIdLst>
            <p14:sldId id="338"/>
            <p14:sldId id="282"/>
            <p14:sldId id="299"/>
            <p14:sldId id="283"/>
            <p14:sldId id="276"/>
            <p14:sldId id="311"/>
            <p14:sldId id="333"/>
            <p14:sldId id="323"/>
          </p14:sldIdLst>
        </p14:section>
        <p14:section name="Allgemeine Informationen zu KIM" id="{1BE35AA7-AAE7-4D6C-8B5C-92CEA3495E2C}">
          <p14:sldIdLst>
            <p14:sldId id="269"/>
            <p14:sldId id="262"/>
            <p14:sldId id="339"/>
            <p14:sldId id="1361"/>
            <p14:sldId id="1362"/>
            <p14:sldId id="1295"/>
            <p14:sldId id="1359"/>
            <p14:sldId id="1306"/>
            <p14:sldId id="1307"/>
            <p14:sldId id="280"/>
            <p14:sldId id="329"/>
            <p14:sldId id="324"/>
            <p14:sldId id="336"/>
            <p14:sldId id="337"/>
            <p14:sldId id="278"/>
            <p14:sldId id="287"/>
            <p14:sldId id="268"/>
          </p14:sldIdLst>
        </p14:section>
        <p14:section name="Einrichtung des KIM-Postfaches" id="{DEC4B24B-221B-4998-921D-713F6E4412E2}">
          <p14:sldIdLst>
            <p14:sldId id="272"/>
            <p14:sldId id="258"/>
            <p14:sldId id="307"/>
            <p14:sldId id="332"/>
            <p14:sldId id="264"/>
            <p14:sldId id="263"/>
          </p14:sldIdLst>
        </p14:section>
        <p14:section name="Vorgehen beim Versand einer KIM-Nachricht" id="{B2C5B9D9-2543-4859-844A-D6D3A81B7A5C}">
          <p14:sldIdLst>
            <p14:sldId id="334"/>
            <p14:sldId id="290"/>
            <p14:sldId id="305"/>
            <p14:sldId id="295"/>
            <p14:sldId id="306"/>
            <p14:sldId id="260"/>
            <p14:sldId id="308"/>
            <p14:sldId id="309"/>
            <p14:sldId id="310"/>
            <p14:sldId id="326"/>
          </p14:sldIdLst>
        </p14:section>
        <p14:section name="Nutzungsszenarien für KIM" id="{7A2A222F-D587-406A-965C-A8C7B6809171}">
          <p14:sldIdLst>
            <p14:sldId id="330"/>
            <p14:sldId id="316"/>
            <p14:sldId id="266"/>
            <p14:sldId id="331"/>
          </p14:sldIdLst>
        </p14:section>
        <p14:section name="Einführung von KIM in der Pflegeorganisation" id="{53D723B3-3D13-4BB5-A472-E71BFC43035F}">
          <p14:sldIdLst>
            <p14:sldId id="335"/>
            <p14:sldId id="288"/>
            <p14:sldId id="270"/>
            <p14:sldId id="321"/>
            <p14:sldId id="325"/>
            <p14:sldId id="314"/>
            <p14:sldId id="271"/>
            <p14:sldId id="267"/>
            <p14:sldId id="327"/>
            <p14:sldId id="29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M"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71036" autoAdjust="0"/>
  </p:normalViewPr>
  <p:slideViewPr>
    <p:cSldViewPr snapToGrid="0">
      <p:cViewPr varScale="1">
        <p:scale>
          <a:sx n="75" d="100"/>
          <a:sy n="75" d="100"/>
        </p:scale>
        <p:origin x="1488" y="66"/>
      </p:cViewPr>
      <p:guideLst/>
    </p:cSldViewPr>
  </p:slideViewPr>
  <p:outlineViewPr>
    <p:cViewPr>
      <p:scale>
        <a:sx n="33" d="100"/>
        <a:sy n="33" d="100"/>
      </p:scale>
      <p:origin x="0" y="-1230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66" Type="http://schemas.openxmlformats.org/officeDocument/2006/relationships/customXml" Target="../customXml/item3.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65"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CD953F-F4F6-4D3A-974F-6ECEE617F49B}" type="doc">
      <dgm:prSet loTypeId="urn:microsoft.com/office/officeart/2005/8/layout/hProcess4" loCatId="process" qsTypeId="urn:microsoft.com/office/officeart/2005/8/quickstyle/simple1" qsCatId="simple" csTypeId="urn:microsoft.com/office/officeart/2005/8/colors/accent1_2" csCatId="accent1" phldr="1"/>
      <dgm:spPr/>
    </dgm:pt>
    <dgm:pt modelId="{538AEC69-EDBE-4B94-B934-8A443E08C012}">
      <dgm:prSet phldrT="[Text]" custT="1"/>
      <dgm:spPr>
        <a:xfrm>
          <a:off x="522122" y="262243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sz="1800">
              <a:solidFill>
                <a:srgbClr val="FFFFFF"/>
              </a:solidFill>
              <a:latin typeface="GKV Open" pitchFamily="2" charset="0"/>
              <a:ea typeface="GKV Open" pitchFamily="2" charset="0"/>
              <a:cs typeface="GKV Open" pitchFamily="2" charset="0"/>
            </a:rPr>
            <a:t>VORBEREITUNG</a:t>
          </a:r>
        </a:p>
      </dgm:t>
    </dgm:pt>
    <dgm:pt modelId="{4D8B6120-1DAB-4D27-BA9F-0CAA87C92C63}" type="parTrans" cxnId="{E89F3AA6-4A9B-48C9-9CFE-9F1857A1CCDE}">
      <dgm:prSet/>
      <dgm:spPr/>
      <dgm:t>
        <a:bodyPr/>
        <a:lstStyle/>
        <a:p>
          <a:endParaRPr lang="de-DE" sz="1800">
            <a:latin typeface="GKV Open" pitchFamily="2" charset="0"/>
            <a:ea typeface="GKV Open" pitchFamily="2" charset="0"/>
            <a:cs typeface="GKV Open" pitchFamily="2" charset="0"/>
          </a:endParaRPr>
        </a:p>
      </dgm:t>
    </dgm:pt>
    <dgm:pt modelId="{AF0DE4D4-3C58-4F9A-93C9-FBDED1BCA137}" type="sibTrans" cxnId="{E89F3AA6-4A9B-48C9-9CFE-9F1857A1CCDE}">
      <dgm:prSet/>
      <dgm: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B10F17"/>
        </a:solidFill>
        <a:ln>
          <a:noFill/>
        </a:ln>
        <a:effectLst/>
      </dgm:spPr>
      <dgm:t>
        <a:bodyPr/>
        <a:lstStyle/>
        <a:p>
          <a:endParaRPr lang="de-DE" sz="1800">
            <a:latin typeface="GKV Open" pitchFamily="2" charset="0"/>
            <a:ea typeface="GKV Open" pitchFamily="2" charset="0"/>
            <a:cs typeface="GKV Open" pitchFamily="2" charset="0"/>
          </a:endParaRPr>
        </a:p>
      </dgm:t>
    </dgm:pt>
    <dgm:pt modelId="{6DA28509-738B-4C27-9030-ECDDBD83E28A}">
      <dgm:prSet phldrT="[Text]" custT="1"/>
      <dgm:spPr>
        <a:xfrm>
          <a:off x="3538585" y="68892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sz="1800">
              <a:solidFill>
                <a:srgbClr val="FFFFFF"/>
              </a:solidFill>
              <a:latin typeface="GKV Open" pitchFamily="2" charset="0"/>
              <a:ea typeface="GKV Open" pitchFamily="2" charset="0"/>
              <a:cs typeface="GKV Open" pitchFamily="2" charset="0"/>
            </a:rPr>
            <a:t>FAX-VERSAND</a:t>
          </a:r>
        </a:p>
      </dgm:t>
    </dgm:pt>
    <dgm:pt modelId="{F36BF777-288E-40DD-865D-73D56A1921CA}" type="parTrans" cxnId="{6C4ECFAD-9B84-41F2-A634-E352E616E3E1}">
      <dgm:prSet/>
      <dgm:spPr/>
      <dgm:t>
        <a:bodyPr/>
        <a:lstStyle/>
        <a:p>
          <a:endParaRPr lang="de-DE" sz="1800">
            <a:latin typeface="GKV Open" pitchFamily="2" charset="0"/>
            <a:ea typeface="GKV Open" pitchFamily="2" charset="0"/>
            <a:cs typeface="GKV Open" pitchFamily="2" charset="0"/>
          </a:endParaRPr>
        </a:p>
      </dgm:t>
    </dgm:pt>
    <dgm:pt modelId="{1957E3EF-D7DD-48D7-95CE-B273CCF8CFF2}" type="sibTrans" cxnId="{6C4ECFAD-9B84-41F2-A634-E352E616E3E1}">
      <dgm:prSet/>
      <dgm:spPr>
        <a:xfrm>
          <a:off x="4308425" y="-96968"/>
          <a:ext cx="2922401" cy="2922401"/>
        </a:xfrm>
        <a:prstGeom prst="circularArrow">
          <a:avLst>
            <a:gd name="adj1" fmla="val 2959"/>
            <a:gd name="adj2" fmla="val 362444"/>
            <a:gd name="adj3" fmla="val 19462045"/>
            <a:gd name="adj4" fmla="val 12575511"/>
            <a:gd name="adj5" fmla="val 3452"/>
          </a:avLst>
        </a:prstGeom>
        <a:solidFill>
          <a:srgbClr val="B10F17"/>
        </a:solidFill>
        <a:ln>
          <a:noFill/>
        </a:ln>
        <a:effectLst/>
      </dgm:spPr>
      <dgm:t>
        <a:bodyPr/>
        <a:lstStyle/>
        <a:p>
          <a:endParaRPr lang="de-DE" sz="1800">
            <a:latin typeface="GKV Open" pitchFamily="2" charset="0"/>
            <a:ea typeface="GKV Open" pitchFamily="2" charset="0"/>
            <a:cs typeface="GKV Open" pitchFamily="2" charset="0"/>
          </a:endParaRPr>
        </a:p>
      </dgm:t>
    </dgm:pt>
    <dgm:pt modelId="{7963E325-95C1-4BDC-B097-3291F51F9A1E}">
      <dgm:prSet phldrT="[Text]" custT="1"/>
      <dgm:spPr>
        <a:xfrm>
          <a:off x="6555049" y="262243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sz="1800">
              <a:solidFill>
                <a:srgbClr val="FFFFFF"/>
              </a:solidFill>
              <a:latin typeface="GKV Open" pitchFamily="2" charset="0"/>
              <a:ea typeface="GKV Open" pitchFamily="2" charset="0"/>
              <a:cs typeface="GKV Open" pitchFamily="2" charset="0"/>
            </a:rPr>
            <a:t>DOKUMENTATION</a:t>
          </a:r>
        </a:p>
      </dgm:t>
    </dgm:pt>
    <dgm:pt modelId="{01CD3D78-0CEA-41A1-A0B6-4E90E9B2E5BE}" type="parTrans" cxnId="{AEA58069-92C4-4822-832B-32CFADF6BDDD}">
      <dgm:prSet/>
      <dgm:spPr/>
      <dgm:t>
        <a:bodyPr/>
        <a:lstStyle/>
        <a:p>
          <a:endParaRPr lang="de-DE" sz="1800">
            <a:latin typeface="GKV Open" pitchFamily="2" charset="0"/>
            <a:ea typeface="GKV Open" pitchFamily="2" charset="0"/>
            <a:cs typeface="GKV Open" pitchFamily="2" charset="0"/>
          </a:endParaRPr>
        </a:p>
      </dgm:t>
    </dgm:pt>
    <dgm:pt modelId="{66705F87-E5E2-4A17-BF7B-EC3EB979DDB4}" type="sibTrans" cxnId="{AEA58069-92C4-4822-832B-32CFADF6BDDD}">
      <dgm:prSet/>
      <dgm:spPr/>
      <dgm:t>
        <a:bodyPr/>
        <a:lstStyle/>
        <a:p>
          <a:endParaRPr lang="de-DE" sz="1800">
            <a:latin typeface="GKV Open" pitchFamily="2" charset="0"/>
            <a:ea typeface="GKV Open" pitchFamily="2" charset="0"/>
            <a:cs typeface="GKV Open" pitchFamily="2" charset="0"/>
          </a:endParaRPr>
        </a:p>
      </dgm:t>
    </dgm:pt>
    <dgm:pt modelId="{593086C3-6243-4BF4-98FC-81B7410E632A}">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2ECA0DD9-9285-40AA-80F2-D474056191C7}" type="parTrans" cxnId="{18E39BBB-6AAE-49AE-A876-6513A960B11F}">
      <dgm:prSet/>
      <dgm:spPr/>
      <dgm:t>
        <a:bodyPr/>
        <a:lstStyle/>
        <a:p>
          <a:endParaRPr lang="de-DE" sz="1800"/>
        </a:p>
      </dgm:t>
    </dgm:pt>
    <dgm:pt modelId="{A6FC1071-245B-4E26-ABE2-B6AF06BF8D6C}" type="sibTrans" cxnId="{18E39BBB-6AAE-49AE-A876-6513A960B11F}">
      <dgm:prSet/>
      <dgm:spPr/>
      <dgm:t>
        <a:bodyPr/>
        <a:lstStyle/>
        <a:p>
          <a:endParaRPr lang="de-DE" sz="1800"/>
        </a:p>
      </dgm:t>
    </dgm:pt>
    <dgm:pt modelId="{46BFB20A-BE1C-40DA-9B25-B9A4050970AE}">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B24C546D-CA3B-43B2-ACC5-E1557A17D32E}" type="parTrans" cxnId="{218FFB73-0078-4BA9-85B9-FF410350C81D}">
      <dgm:prSet/>
      <dgm:spPr/>
      <dgm:t>
        <a:bodyPr/>
        <a:lstStyle/>
        <a:p>
          <a:endParaRPr lang="de-DE" sz="1800"/>
        </a:p>
      </dgm:t>
    </dgm:pt>
    <dgm:pt modelId="{B88888A0-E149-48CE-B799-B4A59A4FBF32}" type="sibTrans" cxnId="{218FFB73-0078-4BA9-85B9-FF410350C81D}">
      <dgm:prSet/>
      <dgm:spPr/>
      <dgm:t>
        <a:bodyPr/>
        <a:lstStyle/>
        <a:p>
          <a:endParaRPr lang="de-DE" sz="1800"/>
        </a:p>
      </dgm:t>
    </dgm:pt>
    <dgm:pt modelId="{D4D6899C-E0C3-42D7-BE7D-13A574883675}">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D4C7C273-9903-4FC5-8915-48120F523FD4}" type="parTrans" cxnId="{4BD40C92-2EA5-4D5E-BE44-2EC9DD75766A}">
      <dgm:prSet/>
      <dgm:spPr/>
      <dgm:t>
        <a:bodyPr/>
        <a:lstStyle/>
        <a:p>
          <a:endParaRPr lang="de-DE" sz="1800"/>
        </a:p>
      </dgm:t>
    </dgm:pt>
    <dgm:pt modelId="{1B7CEA33-CD3D-4F5F-BAA9-ACF9CDB21C53}" type="sibTrans" cxnId="{4BD40C92-2EA5-4D5E-BE44-2EC9DD75766A}">
      <dgm:prSet/>
      <dgm:spPr/>
      <dgm:t>
        <a:bodyPr/>
        <a:lstStyle/>
        <a:p>
          <a:endParaRPr lang="de-DE" sz="1800"/>
        </a:p>
      </dgm:t>
    </dgm:pt>
    <dgm:pt modelId="{6F771D23-CFC3-43C9-A8DC-FBDB9E0D9C29}">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8DACB5ED-B2BC-4E2F-A550-78832B4905E2}" type="parTrans" cxnId="{2B941213-567B-46B9-9D3F-D232433E8521}">
      <dgm:prSet/>
      <dgm:spPr/>
      <dgm:t>
        <a:bodyPr/>
        <a:lstStyle/>
        <a:p>
          <a:endParaRPr lang="de-DE" sz="1800"/>
        </a:p>
      </dgm:t>
    </dgm:pt>
    <dgm:pt modelId="{3F6AA692-E7A9-4FB5-B5D0-BF6A51C5182B}" type="sibTrans" cxnId="{2B941213-567B-46B9-9D3F-D232433E8521}">
      <dgm:prSet/>
      <dgm:spPr/>
      <dgm:t>
        <a:bodyPr/>
        <a:lstStyle/>
        <a:p>
          <a:endParaRPr lang="de-DE" sz="1800"/>
        </a:p>
      </dgm:t>
    </dgm:pt>
    <dgm:pt modelId="{614B8721-733F-470B-8596-92639020CF20}">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39D20DEC-5075-47DC-B13A-91D88E5528F0}" type="parTrans" cxnId="{EACA3E7D-D84B-42F5-B1EA-FF0A1366DE7F}">
      <dgm:prSet/>
      <dgm:spPr/>
      <dgm:t>
        <a:bodyPr/>
        <a:lstStyle/>
        <a:p>
          <a:endParaRPr lang="de-DE" sz="1800"/>
        </a:p>
      </dgm:t>
    </dgm:pt>
    <dgm:pt modelId="{3E38DA15-F460-4FE7-8FA2-BC7FABCBB563}" type="sibTrans" cxnId="{EACA3E7D-D84B-42F5-B1EA-FF0A1366DE7F}">
      <dgm:prSet/>
      <dgm:spPr/>
      <dgm:t>
        <a:bodyPr/>
        <a:lstStyle/>
        <a:p>
          <a:endParaRPr lang="de-DE" sz="1800"/>
        </a:p>
      </dgm:t>
    </dgm:pt>
    <dgm:pt modelId="{49B8A4D3-CBBE-4ECD-9A2E-8ADFD0F84598}">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Aufsuchen des Faxgerätes und Einwahl der Faxnummer</a:t>
          </a:r>
        </a:p>
      </dgm:t>
    </dgm:pt>
    <dgm:pt modelId="{5897BF83-4C07-41CD-954D-6B13912B23D7}" type="parTrans" cxnId="{1BDAA517-FD3A-4E82-9A17-7B792ED9FDD3}">
      <dgm:prSet/>
      <dgm:spPr/>
      <dgm:t>
        <a:bodyPr/>
        <a:lstStyle/>
        <a:p>
          <a:endParaRPr lang="de-DE" sz="1800"/>
        </a:p>
      </dgm:t>
    </dgm:pt>
    <dgm:pt modelId="{78D13535-BCEF-40A5-8243-537EBEDDC9B3}" type="sibTrans" cxnId="{1BDAA517-FD3A-4E82-9A17-7B792ED9FDD3}">
      <dgm:prSet/>
      <dgm:spPr/>
      <dgm:t>
        <a:bodyPr/>
        <a:lstStyle/>
        <a:p>
          <a:endParaRPr lang="de-DE" sz="1800"/>
        </a:p>
      </dgm:t>
    </dgm:pt>
    <dgm:pt modelId="{B06F8524-5FBC-4073-9D54-6C7AADD954F3}">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Recherche der Kontaktdaten des Kommunikationspartners</a:t>
          </a:r>
        </a:p>
      </dgm:t>
    </dgm:pt>
    <dgm:pt modelId="{5BA195B6-B7AB-4E49-A58A-2AC35FE4F7A9}" type="parTrans" cxnId="{24248962-AB65-4E0A-8713-4E416CE44505}">
      <dgm:prSet/>
      <dgm:spPr/>
      <dgm:t>
        <a:bodyPr/>
        <a:lstStyle/>
        <a:p>
          <a:endParaRPr lang="de-DE" sz="1800"/>
        </a:p>
      </dgm:t>
    </dgm:pt>
    <dgm:pt modelId="{13599EB1-DD2F-45C2-A6BC-6C624864FD87}" type="sibTrans" cxnId="{24248962-AB65-4E0A-8713-4E416CE44505}">
      <dgm:prSet/>
      <dgm:spPr/>
      <dgm:t>
        <a:bodyPr/>
        <a:lstStyle/>
        <a:p>
          <a:endParaRPr lang="de-DE" sz="1800"/>
        </a:p>
      </dgm:t>
    </dgm:pt>
    <dgm:pt modelId="{683632DF-D4DE-4B0C-8AD4-5E04D1F8014E}">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Einscannen der Faxnachricht</a:t>
          </a:r>
        </a:p>
      </dgm:t>
    </dgm:pt>
    <dgm:pt modelId="{67443062-919C-4076-A6C0-F04686A5125F}" type="parTrans" cxnId="{193B7AA7-3506-4831-BE05-CE39A5A99C00}">
      <dgm:prSet/>
      <dgm:spPr/>
      <dgm:t>
        <a:bodyPr/>
        <a:lstStyle/>
        <a:p>
          <a:endParaRPr lang="de-DE" sz="1800"/>
        </a:p>
      </dgm:t>
    </dgm:pt>
    <dgm:pt modelId="{AF0588DA-D6CD-4E16-9357-5811F280D636}" type="sibTrans" cxnId="{193B7AA7-3506-4831-BE05-CE39A5A99C00}">
      <dgm:prSet/>
      <dgm:spPr/>
      <dgm:t>
        <a:bodyPr/>
        <a:lstStyle/>
        <a:p>
          <a:endParaRPr lang="de-DE" sz="1800"/>
        </a:p>
      </dgm:t>
    </dgm:pt>
    <dgm:pt modelId="{B5B1FAB6-3DC3-4B4B-ABC9-8D3BA3863567}">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43497F91-0F87-464E-9163-A4743EA799A4}" type="parTrans" cxnId="{CA54939C-B002-4457-87D0-C759BD3A6C39}">
      <dgm:prSet/>
      <dgm:spPr/>
      <dgm:t>
        <a:bodyPr/>
        <a:lstStyle/>
        <a:p>
          <a:endParaRPr lang="de-DE" sz="1800"/>
        </a:p>
      </dgm:t>
    </dgm:pt>
    <dgm:pt modelId="{4EA2C193-9301-47D1-A512-D8C113297E12}" type="sibTrans" cxnId="{CA54939C-B002-4457-87D0-C759BD3A6C39}">
      <dgm:prSet/>
      <dgm:spPr/>
      <dgm:t>
        <a:bodyPr/>
        <a:lstStyle/>
        <a:p>
          <a:endParaRPr lang="de-DE" sz="1800"/>
        </a:p>
      </dgm:t>
    </dgm:pt>
    <dgm:pt modelId="{3CB6F16F-7687-48CF-94E9-67BD940D5D50}">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Ausdruck und (handschriftliches) Ausfüllen der Fax-Vorlage</a:t>
          </a:r>
        </a:p>
      </dgm:t>
    </dgm:pt>
    <dgm:pt modelId="{D02D6924-004D-4C12-9BC7-351C8FBF9729}" type="parTrans" cxnId="{261BA61E-C829-45A7-80BC-FAD0248C1FF2}">
      <dgm:prSet/>
      <dgm:spPr/>
      <dgm:t>
        <a:bodyPr/>
        <a:lstStyle/>
        <a:p>
          <a:endParaRPr lang="de-DE" sz="1800"/>
        </a:p>
      </dgm:t>
    </dgm:pt>
    <dgm:pt modelId="{EDC6B54F-02CE-4920-AAEB-30B8396EA176}" type="sibTrans" cxnId="{261BA61E-C829-45A7-80BC-FAD0248C1FF2}">
      <dgm:prSet/>
      <dgm:spPr/>
      <dgm:t>
        <a:bodyPr/>
        <a:lstStyle/>
        <a:p>
          <a:endParaRPr lang="de-DE" sz="1800"/>
        </a:p>
      </dgm:t>
    </dgm:pt>
    <dgm:pt modelId="{82B6C3B5-E262-4ECA-8A01-1ABD3CD8D451}">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103F54D7-2BE0-4C85-AC1A-3B60B477A1C6}" type="parTrans" cxnId="{6433C612-5B0B-4CD8-819D-15488E2741FD}">
      <dgm:prSet/>
      <dgm:spPr/>
      <dgm:t>
        <a:bodyPr/>
        <a:lstStyle/>
        <a:p>
          <a:endParaRPr lang="de-DE" sz="1800"/>
        </a:p>
      </dgm:t>
    </dgm:pt>
    <dgm:pt modelId="{5AEC1B09-8974-470C-A64A-FDBBDD900399}" type="sibTrans" cxnId="{6433C612-5B0B-4CD8-819D-15488E2741FD}">
      <dgm:prSet/>
      <dgm:spPr/>
      <dgm:t>
        <a:bodyPr/>
        <a:lstStyle/>
        <a:p>
          <a:endParaRPr lang="de-DE" sz="1800"/>
        </a:p>
      </dgm:t>
    </dgm:pt>
    <dgm:pt modelId="{5C15B388-0FEA-4743-8C04-8355A7A47E27}">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Ausdruck der Begleitdokumente</a:t>
          </a:r>
        </a:p>
      </dgm:t>
    </dgm:pt>
    <dgm:pt modelId="{4042E9D9-0568-4655-862D-50D7154210D4}" type="parTrans" cxnId="{1FA148B7-D2E9-4425-8D10-6C278EAD97D4}">
      <dgm:prSet/>
      <dgm:spPr/>
      <dgm:t>
        <a:bodyPr/>
        <a:lstStyle/>
        <a:p>
          <a:endParaRPr lang="de-DE" sz="1800"/>
        </a:p>
      </dgm:t>
    </dgm:pt>
    <dgm:pt modelId="{ECF763F2-C199-4A18-8A80-9438246167A9}" type="sibTrans" cxnId="{1FA148B7-D2E9-4425-8D10-6C278EAD97D4}">
      <dgm:prSet/>
      <dgm:spPr/>
      <dgm:t>
        <a:bodyPr/>
        <a:lstStyle/>
        <a:p>
          <a:endParaRPr lang="de-DE" sz="1800"/>
        </a:p>
      </dgm:t>
    </dgm:pt>
    <dgm:pt modelId="{B120370F-55B5-47D0-B04A-1B9BA5710CBD}">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B9027189-6E52-4187-90E8-0E57D31E2A3D}" type="parTrans" cxnId="{8DB31FC6-C1D4-4510-BEFA-80AE95AC97CB}">
      <dgm:prSet/>
      <dgm:spPr/>
      <dgm:t>
        <a:bodyPr/>
        <a:lstStyle/>
        <a:p>
          <a:endParaRPr lang="de-DE" sz="1800"/>
        </a:p>
      </dgm:t>
    </dgm:pt>
    <dgm:pt modelId="{5B9EE8DA-B66B-4CE7-A17C-F1A5CABE3FA7}" type="sibTrans" cxnId="{8DB31FC6-C1D4-4510-BEFA-80AE95AC97CB}">
      <dgm:prSet/>
      <dgm:spPr/>
      <dgm:t>
        <a:bodyPr/>
        <a:lstStyle/>
        <a:p>
          <a:endParaRPr lang="de-DE" sz="1800"/>
        </a:p>
      </dgm:t>
    </dgm:pt>
    <dgm:pt modelId="{40063134-A655-4574-8ADC-C6C7E67FF111}">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BF2B1C06-E50B-4432-91C8-7FA08F89948F}" type="parTrans" cxnId="{395CA10A-A8C5-4FF7-83F8-78310A6B61E3}">
      <dgm:prSet/>
      <dgm:spPr/>
      <dgm:t>
        <a:bodyPr/>
        <a:lstStyle/>
        <a:p>
          <a:endParaRPr lang="de-DE" sz="1800"/>
        </a:p>
      </dgm:t>
    </dgm:pt>
    <dgm:pt modelId="{0DC70EC5-E8FA-4D66-B837-46902A54C082}" type="sibTrans" cxnId="{395CA10A-A8C5-4FF7-83F8-78310A6B61E3}">
      <dgm:prSet/>
      <dgm:spPr/>
      <dgm:t>
        <a:bodyPr/>
        <a:lstStyle/>
        <a:p>
          <a:endParaRPr lang="de-DE" sz="1800"/>
        </a:p>
      </dgm:t>
    </dgm:pt>
    <dgm:pt modelId="{16D935DA-F355-4F77-9416-1A7AAA571614}">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Ggf. Ungesicherter Versand über das Internet (VoIP)</a:t>
          </a:r>
        </a:p>
      </dgm:t>
    </dgm:pt>
    <dgm:pt modelId="{0C18936B-FD19-4FB2-9700-7B40B72E98E2}" type="parTrans" cxnId="{3E07F2EC-A253-4B0F-9BE4-B8E7AC2450E4}">
      <dgm:prSet/>
      <dgm:spPr/>
      <dgm:t>
        <a:bodyPr/>
        <a:lstStyle/>
        <a:p>
          <a:endParaRPr lang="de-DE" sz="1800"/>
        </a:p>
      </dgm:t>
    </dgm:pt>
    <dgm:pt modelId="{A8570C32-A8A2-4432-9176-A268303704FA}" type="sibTrans" cxnId="{3E07F2EC-A253-4B0F-9BE4-B8E7AC2450E4}">
      <dgm:prSet/>
      <dgm:spPr/>
      <dgm:t>
        <a:bodyPr/>
        <a:lstStyle/>
        <a:p>
          <a:endParaRPr lang="de-DE" sz="1800"/>
        </a:p>
      </dgm:t>
    </dgm:pt>
    <dgm:pt modelId="{83013259-8059-4B41-A5C5-F3CAAA1C297C}">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C9233965-18BC-46D1-BE61-4567D4C27E72}" type="parTrans" cxnId="{E2A33898-D9E8-4CDE-948D-225C8F787C2C}">
      <dgm:prSet/>
      <dgm:spPr/>
      <dgm:t>
        <a:bodyPr/>
        <a:lstStyle/>
        <a:p>
          <a:endParaRPr lang="de-DE" sz="1800"/>
        </a:p>
      </dgm:t>
    </dgm:pt>
    <dgm:pt modelId="{E635B52E-CE43-42DC-B142-A363CA1A16CA}" type="sibTrans" cxnId="{E2A33898-D9E8-4CDE-948D-225C8F787C2C}">
      <dgm:prSet/>
      <dgm:spPr/>
      <dgm:t>
        <a:bodyPr/>
        <a:lstStyle/>
        <a:p>
          <a:endParaRPr lang="de-DE" sz="1800"/>
        </a:p>
      </dgm:t>
    </dgm:pt>
    <dgm:pt modelId="{8AEC4F34-DF2B-46BA-B9B4-AC9A81D410B6}">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Warten auf die Faxbestätigung</a:t>
          </a:r>
        </a:p>
      </dgm:t>
    </dgm:pt>
    <dgm:pt modelId="{C09E62B0-ACA2-4570-B3BD-4F788A0A0209}" type="parTrans" cxnId="{F1763BEE-B786-4D72-963B-40A6A23BAAC0}">
      <dgm:prSet/>
      <dgm:spPr/>
      <dgm:t>
        <a:bodyPr/>
        <a:lstStyle/>
        <a:p>
          <a:endParaRPr lang="de-DE" sz="1800"/>
        </a:p>
      </dgm:t>
    </dgm:pt>
    <dgm:pt modelId="{8E4C446B-1283-4954-8BE4-0517B631AFBE}" type="sibTrans" cxnId="{F1763BEE-B786-4D72-963B-40A6A23BAAC0}">
      <dgm:prSet/>
      <dgm:spPr/>
      <dgm:t>
        <a:bodyPr/>
        <a:lstStyle/>
        <a:p>
          <a:endParaRPr lang="de-DE" sz="1800"/>
        </a:p>
      </dgm:t>
    </dgm:pt>
    <dgm:pt modelId="{CB01D03D-3E5D-4406-B179-5B375F3A7E58}">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6848B2D8-B3B2-4892-9FE2-6C5D0B4C692D}" type="parTrans" cxnId="{B5C7FE31-ABE9-4B1B-B843-A32D569C4E8E}">
      <dgm:prSet/>
      <dgm:spPr/>
      <dgm:t>
        <a:bodyPr/>
        <a:lstStyle/>
        <a:p>
          <a:endParaRPr lang="de-DE" sz="1800"/>
        </a:p>
      </dgm:t>
    </dgm:pt>
    <dgm:pt modelId="{8E437551-E79D-448B-8647-4357E6B458D2}" type="sibTrans" cxnId="{B5C7FE31-ABE9-4B1B-B843-A32D569C4E8E}">
      <dgm:prSet/>
      <dgm:spPr/>
      <dgm:t>
        <a:bodyPr/>
        <a:lstStyle/>
        <a:p>
          <a:endParaRPr lang="de-DE" sz="1800"/>
        </a:p>
      </dgm:t>
    </dgm:pt>
    <dgm:pt modelId="{971F3E6C-F10D-4CFC-A64D-E904AC035818}">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0AA3E1A6-7CDD-49F3-8584-AB43C5324130}" type="parTrans" cxnId="{4BE5C3AF-9794-41B3-A441-22FE4C02E955}">
      <dgm:prSet/>
      <dgm:spPr/>
      <dgm:t>
        <a:bodyPr/>
        <a:lstStyle/>
        <a:p>
          <a:endParaRPr lang="de-DE" sz="1800"/>
        </a:p>
      </dgm:t>
    </dgm:pt>
    <dgm:pt modelId="{E177ACCF-3A6C-4E28-8633-1B5299C1AE9F}" type="sibTrans" cxnId="{4BE5C3AF-9794-41B3-A441-22FE4C02E955}">
      <dgm:prSet/>
      <dgm:spPr/>
      <dgm:t>
        <a:bodyPr/>
        <a:lstStyle/>
        <a:p>
          <a:endParaRPr lang="de-DE" sz="1800"/>
        </a:p>
      </dgm:t>
    </dgm:pt>
    <dgm:pt modelId="{E17ACEC3-74B3-4EC0-A5D3-9BFB0151B26F}">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Eingabe der Informationen in das Primärsystem</a:t>
          </a:r>
        </a:p>
      </dgm:t>
    </dgm:pt>
    <dgm:pt modelId="{D1BE7154-DCC1-4F35-B6B0-90E187BBB095}" type="parTrans" cxnId="{FDFA9427-94F4-4AFA-BA4B-75B2F60CAD10}">
      <dgm:prSet/>
      <dgm:spPr/>
      <dgm:t>
        <a:bodyPr/>
        <a:lstStyle/>
        <a:p>
          <a:endParaRPr lang="de-DE" sz="1800"/>
        </a:p>
      </dgm:t>
    </dgm:pt>
    <dgm:pt modelId="{3378AB20-1620-4CE3-AAF2-2227950B733D}" type="sibTrans" cxnId="{FDFA9427-94F4-4AFA-BA4B-75B2F60CAD10}">
      <dgm:prSet/>
      <dgm:spPr/>
      <dgm:t>
        <a:bodyPr/>
        <a:lstStyle/>
        <a:p>
          <a:endParaRPr lang="de-DE" sz="1800"/>
        </a:p>
      </dgm:t>
    </dgm:pt>
    <dgm:pt modelId="{8E478893-3375-4B4D-96D7-B7138419631A}">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F84A5DE7-A5D6-4ADF-A801-D5A2622F3B16}" type="parTrans" cxnId="{9AC323CF-E510-49AE-8101-B4565528A7DE}">
      <dgm:prSet/>
      <dgm:spPr/>
      <dgm:t>
        <a:bodyPr/>
        <a:lstStyle/>
        <a:p>
          <a:endParaRPr lang="de-DE" sz="1800"/>
        </a:p>
      </dgm:t>
    </dgm:pt>
    <dgm:pt modelId="{AAD294C1-4018-4C86-A47C-3A00FB127459}" type="sibTrans" cxnId="{9AC323CF-E510-49AE-8101-B4565528A7DE}">
      <dgm:prSet/>
      <dgm:spPr/>
      <dgm:t>
        <a:bodyPr/>
        <a:lstStyle/>
        <a:p>
          <a:endParaRPr lang="de-DE" sz="1800"/>
        </a:p>
      </dgm:t>
    </dgm:pt>
    <dgm:pt modelId="{73D8EAA5-78A7-4FBB-B687-F9651480CB65}">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Abheften der Faxnachricht in der Papierakte</a:t>
          </a:r>
        </a:p>
      </dgm:t>
    </dgm:pt>
    <dgm:pt modelId="{2D2AD68F-C722-4326-906E-D44A24F4D0E3}" type="parTrans" cxnId="{0173D002-B01A-4D91-9912-E468C7A75740}">
      <dgm:prSet/>
      <dgm:spPr/>
      <dgm:t>
        <a:bodyPr/>
        <a:lstStyle/>
        <a:p>
          <a:endParaRPr lang="de-DE" sz="1800"/>
        </a:p>
      </dgm:t>
    </dgm:pt>
    <dgm:pt modelId="{B341D880-AC03-4A6A-8625-12AA851EAB28}" type="sibTrans" cxnId="{0173D002-B01A-4D91-9912-E468C7A75740}">
      <dgm:prSet/>
      <dgm:spPr/>
      <dgm:t>
        <a:bodyPr/>
        <a:lstStyle/>
        <a:p>
          <a:endParaRPr lang="de-DE" sz="1800"/>
        </a:p>
      </dgm:t>
    </dgm:pt>
    <dgm:pt modelId="{12F12F43-201F-4401-B6E5-066DCB42EA55}">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buFont typeface="Arial" panose="020B0604020202020204" pitchFamily="34" charset="0"/>
            <a:buChar char="•"/>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68F1B023-BEE4-4527-8401-2C87C09F05F6}" type="parTrans" cxnId="{F570C3DC-EB4C-47EF-ABC6-059BF49C6B3B}">
      <dgm:prSet/>
      <dgm:spPr/>
      <dgm:t>
        <a:bodyPr/>
        <a:lstStyle/>
        <a:p>
          <a:endParaRPr lang="de-DE" sz="1800"/>
        </a:p>
      </dgm:t>
    </dgm:pt>
    <dgm:pt modelId="{547EFF37-032B-44BA-859C-8C6C2F898FE5}" type="sibTrans" cxnId="{F570C3DC-EB4C-47EF-ABC6-059BF49C6B3B}">
      <dgm:prSet/>
      <dgm:spPr/>
      <dgm:t>
        <a:bodyPr/>
        <a:lstStyle/>
        <a:p>
          <a:endParaRPr lang="de-DE" sz="1800"/>
        </a:p>
      </dgm:t>
    </dgm:pt>
    <dgm:pt modelId="{D11D75CC-6E22-4FE6-8F4F-7D8A4D312283}" type="pres">
      <dgm:prSet presAssocID="{3ACD953F-F4F6-4D3A-974F-6ECEE617F49B}" presName="Name0" presStyleCnt="0">
        <dgm:presLayoutVars>
          <dgm:dir/>
          <dgm:animLvl val="lvl"/>
          <dgm:resizeHandles val="exact"/>
        </dgm:presLayoutVars>
      </dgm:prSet>
      <dgm:spPr/>
    </dgm:pt>
    <dgm:pt modelId="{9612B948-EC3C-4AAD-8F02-50F36CA2D8C8}" type="pres">
      <dgm:prSet presAssocID="{3ACD953F-F4F6-4D3A-974F-6ECEE617F49B}" presName="tSp" presStyleCnt="0"/>
      <dgm:spPr/>
    </dgm:pt>
    <dgm:pt modelId="{4E93ACE3-2906-4E16-9487-58F049F60501}" type="pres">
      <dgm:prSet presAssocID="{3ACD953F-F4F6-4D3A-974F-6ECEE617F49B}" presName="bSp" presStyleCnt="0"/>
      <dgm:spPr/>
    </dgm:pt>
    <dgm:pt modelId="{4123B696-71CA-4323-8857-A4962589EC5D}" type="pres">
      <dgm:prSet presAssocID="{3ACD953F-F4F6-4D3A-974F-6ECEE617F49B}" presName="process" presStyleCnt="0"/>
      <dgm:spPr/>
    </dgm:pt>
    <dgm:pt modelId="{9905208F-0601-4201-AD4A-009A5DF0D326}" type="pres">
      <dgm:prSet presAssocID="{538AEC69-EDBE-4B94-B934-8A443E08C012}" presName="composite1" presStyleCnt="0"/>
      <dgm:spPr/>
    </dgm:pt>
    <dgm:pt modelId="{85B4CFC3-4CE3-48C2-AFF3-846ABB54FCB2}" type="pres">
      <dgm:prSet presAssocID="{538AEC69-EDBE-4B94-B934-8A443E08C012}" presName="dummyNode1" presStyleLbl="node1" presStyleIdx="0" presStyleCnt="3"/>
      <dgm:spPr/>
    </dgm:pt>
    <dgm:pt modelId="{42B07555-E286-472B-9DD2-EC24C3887CA0}" type="pres">
      <dgm:prSet presAssocID="{538AEC69-EDBE-4B94-B934-8A443E08C012}" presName="childNode1" presStyleLbl="bgAcc1" presStyleIdx="0" presStyleCnt="3">
        <dgm:presLayoutVars>
          <dgm:bulletEnabled val="1"/>
        </dgm:presLayoutVars>
      </dgm:prSet>
      <dgm:spPr>
        <a:prstGeom prst="rect">
          <a:avLst/>
        </a:prstGeom>
      </dgm:spPr>
    </dgm:pt>
    <dgm:pt modelId="{E3F685D2-260C-4F76-8937-D7B714E3D488}" type="pres">
      <dgm:prSet presAssocID="{538AEC69-EDBE-4B94-B934-8A443E08C012}" presName="childNode1tx" presStyleLbl="bgAcc1" presStyleIdx="0" presStyleCnt="3">
        <dgm:presLayoutVars>
          <dgm:bulletEnabled val="1"/>
        </dgm:presLayoutVars>
      </dgm:prSet>
      <dgm:spPr/>
    </dgm:pt>
    <dgm:pt modelId="{90DAB1B0-B998-4031-B1B4-DE78B3B11BE4}" type="pres">
      <dgm:prSet presAssocID="{538AEC69-EDBE-4B94-B934-8A443E08C012}" presName="parentNode1" presStyleLbl="node1" presStyleIdx="0" presStyleCnt="3">
        <dgm:presLayoutVars>
          <dgm:chMax val="1"/>
          <dgm:bulletEnabled val="1"/>
        </dgm:presLayoutVars>
      </dgm:prSet>
      <dgm:spPr>
        <a:prstGeom prst="rect">
          <a:avLst/>
        </a:prstGeom>
      </dgm:spPr>
    </dgm:pt>
    <dgm:pt modelId="{257AFB02-4936-48AF-B222-B91ECEF6890A}" type="pres">
      <dgm:prSet presAssocID="{538AEC69-EDBE-4B94-B934-8A443E08C012}" presName="connSite1" presStyleCnt="0"/>
      <dgm:spPr/>
    </dgm:pt>
    <dgm:pt modelId="{C1F92D0A-6212-478F-AE64-93037F158224}" type="pres">
      <dgm:prSet presAssocID="{AF0DE4D4-3C58-4F9A-93C9-FBDED1BCA137}" presName="Name9" presStyleLbl="sibTrans2D1" presStyleIdx="0" presStyleCnt="2"/>
      <dgm:spPr/>
    </dgm:pt>
    <dgm:pt modelId="{032C5964-C422-4B79-A828-E90F0088E91C}" type="pres">
      <dgm:prSet presAssocID="{6DA28509-738B-4C27-9030-ECDDBD83E28A}" presName="composite2" presStyleCnt="0"/>
      <dgm:spPr/>
    </dgm:pt>
    <dgm:pt modelId="{61B7F090-9E43-4109-8E28-EA772DFA3AAC}" type="pres">
      <dgm:prSet presAssocID="{6DA28509-738B-4C27-9030-ECDDBD83E28A}" presName="dummyNode2" presStyleLbl="node1" presStyleIdx="0" presStyleCnt="3"/>
      <dgm:spPr/>
    </dgm:pt>
    <dgm:pt modelId="{E6D577B2-9F2D-4384-A11F-2D6843D501CD}" type="pres">
      <dgm:prSet presAssocID="{6DA28509-738B-4C27-9030-ECDDBD83E28A}" presName="childNode2" presStyleLbl="bgAcc1" presStyleIdx="1" presStyleCnt="3">
        <dgm:presLayoutVars>
          <dgm:bulletEnabled val="1"/>
        </dgm:presLayoutVars>
      </dgm:prSet>
      <dgm:spPr>
        <a:prstGeom prst="rect">
          <a:avLst/>
        </a:prstGeom>
      </dgm:spPr>
    </dgm:pt>
    <dgm:pt modelId="{6802FECE-3FDE-42BD-BB22-FFBDED716104}" type="pres">
      <dgm:prSet presAssocID="{6DA28509-738B-4C27-9030-ECDDBD83E28A}" presName="childNode2tx" presStyleLbl="bgAcc1" presStyleIdx="1" presStyleCnt="3">
        <dgm:presLayoutVars>
          <dgm:bulletEnabled val="1"/>
        </dgm:presLayoutVars>
      </dgm:prSet>
      <dgm:spPr/>
    </dgm:pt>
    <dgm:pt modelId="{4FC11D1A-0DC0-4435-9585-8106720BFC3C}" type="pres">
      <dgm:prSet presAssocID="{6DA28509-738B-4C27-9030-ECDDBD83E28A}" presName="parentNode2" presStyleLbl="node1" presStyleIdx="1" presStyleCnt="3">
        <dgm:presLayoutVars>
          <dgm:chMax val="0"/>
          <dgm:bulletEnabled val="1"/>
        </dgm:presLayoutVars>
      </dgm:prSet>
      <dgm:spPr>
        <a:prstGeom prst="rect">
          <a:avLst/>
        </a:prstGeom>
      </dgm:spPr>
    </dgm:pt>
    <dgm:pt modelId="{5AB34F93-8EC6-4C45-BC00-1372B62BEACB}" type="pres">
      <dgm:prSet presAssocID="{6DA28509-738B-4C27-9030-ECDDBD83E28A}" presName="connSite2" presStyleCnt="0"/>
      <dgm:spPr/>
    </dgm:pt>
    <dgm:pt modelId="{C9D00328-9C98-4DC7-9C66-1535975CA0EC}" type="pres">
      <dgm:prSet presAssocID="{1957E3EF-D7DD-48D7-95CE-B273CCF8CFF2}" presName="Name18" presStyleLbl="sibTrans2D1" presStyleIdx="1" presStyleCnt="2"/>
      <dgm:spPr/>
    </dgm:pt>
    <dgm:pt modelId="{71BFDD85-FF60-46B6-B380-E42FBEF62987}" type="pres">
      <dgm:prSet presAssocID="{7963E325-95C1-4BDC-B097-3291F51F9A1E}" presName="composite1" presStyleCnt="0"/>
      <dgm:spPr/>
    </dgm:pt>
    <dgm:pt modelId="{4D619F6F-96AB-44B2-80BD-C432AB79B8E7}" type="pres">
      <dgm:prSet presAssocID="{7963E325-95C1-4BDC-B097-3291F51F9A1E}" presName="dummyNode1" presStyleLbl="node1" presStyleIdx="1" presStyleCnt="3"/>
      <dgm:spPr/>
    </dgm:pt>
    <dgm:pt modelId="{6C981278-F45A-4215-99DA-6D6E6673AB0F}" type="pres">
      <dgm:prSet presAssocID="{7963E325-95C1-4BDC-B097-3291F51F9A1E}" presName="childNode1" presStyleLbl="bgAcc1" presStyleIdx="2" presStyleCnt="3">
        <dgm:presLayoutVars>
          <dgm:bulletEnabled val="1"/>
        </dgm:presLayoutVars>
      </dgm:prSet>
      <dgm:spPr>
        <a:prstGeom prst="rect">
          <a:avLst/>
        </a:prstGeom>
      </dgm:spPr>
    </dgm:pt>
    <dgm:pt modelId="{2346F662-7835-414A-8EF4-9E35A3B1AA83}" type="pres">
      <dgm:prSet presAssocID="{7963E325-95C1-4BDC-B097-3291F51F9A1E}" presName="childNode1tx" presStyleLbl="bgAcc1" presStyleIdx="2" presStyleCnt="3">
        <dgm:presLayoutVars>
          <dgm:bulletEnabled val="1"/>
        </dgm:presLayoutVars>
      </dgm:prSet>
      <dgm:spPr/>
    </dgm:pt>
    <dgm:pt modelId="{4E9A5ABF-07AA-499A-A7FD-17F0BC10E777}" type="pres">
      <dgm:prSet presAssocID="{7963E325-95C1-4BDC-B097-3291F51F9A1E}" presName="parentNode1" presStyleLbl="node1" presStyleIdx="2" presStyleCnt="3">
        <dgm:presLayoutVars>
          <dgm:chMax val="1"/>
          <dgm:bulletEnabled val="1"/>
        </dgm:presLayoutVars>
      </dgm:prSet>
      <dgm:spPr>
        <a:prstGeom prst="rect">
          <a:avLst/>
        </a:prstGeom>
      </dgm:spPr>
    </dgm:pt>
    <dgm:pt modelId="{01E3E1A2-C397-42BC-8AFA-3B9E0460E1DF}" type="pres">
      <dgm:prSet presAssocID="{7963E325-95C1-4BDC-B097-3291F51F9A1E}" presName="connSite1" presStyleCnt="0"/>
      <dgm:spPr/>
    </dgm:pt>
  </dgm:ptLst>
  <dgm:cxnLst>
    <dgm:cxn modelId="{48FF5A02-0A3E-4D3C-95CF-30A07C181675}" type="presOf" srcId="{614B8721-733F-470B-8596-92639020CF20}" destId="{6802FECE-3FDE-42BD-BB22-FFBDED716104}" srcOrd="1" destOrd="6" presId="urn:microsoft.com/office/officeart/2005/8/layout/hProcess4"/>
    <dgm:cxn modelId="{0173D002-B01A-4D91-9912-E468C7A75740}" srcId="{7963E325-95C1-4BDC-B097-3291F51F9A1E}" destId="{73D8EAA5-78A7-4FBB-B687-F9651480CB65}" srcOrd="4" destOrd="0" parTransId="{2D2AD68F-C722-4326-906E-D44A24F4D0E3}" sibTransId="{B341D880-AC03-4A6A-8625-12AA851EAB28}"/>
    <dgm:cxn modelId="{632C0A03-824D-4B66-9374-74EA3DC53694}" type="presOf" srcId="{8AEC4F34-DF2B-46BA-B9B4-AC9A81D410B6}" destId="{E6D577B2-9F2D-4384-A11F-2D6843D501CD}" srcOrd="0" destOrd="4" presId="urn:microsoft.com/office/officeart/2005/8/layout/hProcess4"/>
    <dgm:cxn modelId="{4B3A2E0A-9773-4A09-BEE9-20A43DC452C5}" type="presOf" srcId="{5C15B388-0FEA-4743-8C04-8355A7A47E27}" destId="{42B07555-E286-472B-9DD2-EC24C3887CA0}" srcOrd="0" destOrd="4" presId="urn:microsoft.com/office/officeart/2005/8/layout/hProcess4"/>
    <dgm:cxn modelId="{395CA10A-A8C5-4FF7-83F8-78310A6B61E3}" srcId="{6DA28509-738B-4C27-9030-ECDDBD83E28A}" destId="{40063134-A655-4574-8ADC-C6C7E67FF111}" srcOrd="1" destOrd="0" parTransId="{BF2B1C06-E50B-4432-91C8-7FA08F89948F}" sibTransId="{0DC70EC5-E8FA-4D66-B837-46902A54C082}"/>
    <dgm:cxn modelId="{36B8E30E-905D-47BF-920E-A3B847C860F5}" type="presOf" srcId="{D4D6899C-E0C3-42D7-BE7D-13A574883675}" destId="{E3F685D2-260C-4F76-8937-D7B714E3D488}" srcOrd="1" destOrd="7" presId="urn:microsoft.com/office/officeart/2005/8/layout/hProcess4"/>
    <dgm:cxn modelId="{CE70EB11-A135-472E-A3CF-10740CDCFE3F}" type="presOf" srcId="{1957E3EF-D7DD-48D7-95CE-B273CCF8CFF2}" destId="{C9D00328-9C98-4DC7-9C66-1535975CA0EC}" srcOrd="0" destOrd="0" presId="urn:microsoft.com/office/officeart/2005/8/layout/hProcess4"/>
    <dgm:cxn modelId="{6433C612-5B0B-4CD8-819D-15488E2741FD}" srcId="{538AEC69-EDBE-4B94-B934-8A443E08C012}" destId="{82B6C3B5-E262-4ECA-8A01-1ABD3CD8D451}" srcOrd="3" destOrd="0" parTransId="{103F54D7-2BE0-4C85-AC1A-3B60B477A1C6}" sibTransId="{5AEC1B09-8974-470C-A64A-FDBBDD900399}"/>
    <dgm:cxn modelId="{2B941213-567B-46B9-9D3F-D232433E8521}" srcId="{538AEC69-EDBE-4B94-B934-8A443E08C012}" destId="{6F771D23-CFC3-43C9-A8DC-FBDB9E0D9C29}" srcOrd="6" destOrd="0" parTransId="{8DACB5ED-B2BC-4E2F-A550-78832B4905E2}" sibTransId="{3F6AA692-E7A9-4FB5-B5D0-BF6A51C5182B}"/>
    <dgm:cxn modelId="{90968717-BE37-4AAE-8053-94899F377AD4}" type="presOf" srcId="{46BFB20A-BE1C-40DA-9B25-B9A4050970AE}" destId="{6802FECE-3FDE-42BD-BB22-FFBDED716104}" srcOrd="1" destOrd="7" presId="urn:microsoft.com/office/officeart/2005/8/layout/hProcess4"/>
    <dgm:cxn modelId="{1BDAA517-FD3A-4E82-9A17-7B792ED9FDD3}" srcId="{6DA28509-738B-4C27-9030-ECDDBD83E28A}" destId="{49B8A4D3-CBBE-4ECD-9A2E-8ADFD0F84598}" srcOrd="0" destOrd="0" parTransId="{5897BF83-4C07-41CD-954D-6B13912B23D7}" sibTransId="{78D13535-BCEF-40A5-8243-537EBEDDC9B3}"/>
    <dgm:cxn modelId="{5157891A-5838-42F0-A4EA-D187F4D6AE6D}" type="presOf" srcId="{E17ACEC3-74B3-4EC0-A5D3-9BFB0151B26F}" destId="{2346F662-7835-414A-8EF4-9E35A3B1AA83}" srcOrd="1" destOrd="2" presId="urn:microsoft.com/office/officeart/2005/8/layout/hProcess4"/>
    <dgm:cxn modelId="{261BA61E-C829-45A7-80BC-FAD0248C1FF2}" srcId="{538AEC69-EDBE-4B94-B934-8A443E08C012}" destId="{3CB6F16F-7687-48CF-94E9-67BD940D5D50}" srcOrd="2" destOrd="0" parTransId="{D02D6924-004D-4C12-9BC7-351C8FBF9729}" sibTransId="{EDC6B54F-02CE-4920-AAEB-30B8396EA176}"/>
    <dgm:cxn modelId="{FDFA9427-94F4-4AFA-BA4B-75B2F60CAD10}" srcId="{7963E325-95C1-4BDC-B097-3291F51F9A1E}" destId="{E17ACEC3-74B3-4EC0-A5D3-9BFB0151B26F}" srcOrd="2" destOrd="0" parTransId="{D1BE7154-DCC1-4F35-B6B0-90E187BBB095}" sibTransId="{3378AB20-1620-4CE3-AAF2-2227950B733D}"/>
    <dgm:cxn modelId="{434ED12A-FCB8-45BC-BD5A-190147B402FE}" type="presOf" srcId="{40063134-A655-4574-8ADC-C6C7E67FF111}" destId="{E6D577B2-9F2D-4384-A11F-2D6843D501CD}" srcOrd="0" destOrd="1" presId="urn:microsoft.com/office/officeart/2005/8/layout/hProcess4"/>
    <dgm:cxn modelId="{CF2A732C-773C-4A8C-A5DC-B9FAD8257ECF}" type="presOf" srcId="{538AEC69-EDBE-4B94-B934-8A443E08C012}" destId="{90DAB1B0-B998-4031-B1B4-DE78B3B11BE4}" srcOrd="0" destOrd="0" presId="urn:microsoft.com/office/officeart/2005/8/layout/hProcess4"/>
    <dgm:cxn modelId="{A5289C30-82A9-41EC-A6B3-D15854360979}" type="presOf" srcId="{82B6C3B5-E262-4ECA-8A01-1ABD3CD8D451}" destId="{E3F685D2-260C-4F76-8937-D7B714E3D488}" srcOrd="1" destOrd="3" presId="urn:microsoft.com/office/officeart/2005/8/layout/hProcess4"/>
    <dgm:cxn modelId="{B5C7FE31-ABE9-4B1B-B843-A32D569C4E8E}" srcId="{6DA28509-738B-4C27-9030-ECDDBD83E28A}" destId="{CB01D03D-3E5D-4406-B179-5B375F3A7E58}" srcOrd="5" destOrd="0" parTransId="{6848B2D8-B3B2-4892-9FE2-6C5D0B4C692D}" sibTransId="{8E437551-E79D-448B-8647-4357E6B458D2}"/>
    <dgm:cxn modelId="{C6BFBF34-1BEC-4EB4-961D-5CD252E8D660}" type="presOf" srcId="{3ACD953F-F4F6-4D3A-974F-6ECEE617F49B}" destId="{D11D75CC-6E22-4FE6-8F4F-7D8A4D312283}" srcOrd="0" destOrd="0" presId="urn:microsoft.com/office/officeart/2005/8/layout/hProcess4"/>
    <dgm:cxn modelId="{B2BCF534-71D4-4BA2-839A-FF5C5BF2CEE7}" type="presOf" srcId="{83013259-8059-4B41-A5C5-F3CAAA1C297C}" destId="{6802FECE-3FDE-42BD-BB22-FFBDED716104}" srcOrd="1" destOrd="3" presId="urn:microsoft.com/office/officeart/2005/8/layout/hProcess4"/>
    <dgm:cxn modelId="{CB15CA38-6172-42DA-AC15-1D6CEDD73450}" type="presOf" srcId="{683632DF-D4DE-4B0C-8AD4-5E04D1F8014E}" destId="{2346F662-7835-414A-8EF4-9E35A3B1AA83}" srcOrd="1" destOrd="0" presId="urn:microsoft.com/office/officeart/2005/8/layout/hProcess4"/>
    <dgm:cxn modelId="{C548D239-F7DC-458E-89B9-D352D4D9701F}" type="presOf" srcId="{3CB6F16F-7687-48CF-94E9-67BD940D5D50}" destId="{42B07555-E286-472B-9DD2-EC24C3887CA0}" srcOrd="0" destOrd="2" presId="urn:microsoft.com/office/officeart/2005/8/layout/hProcess4"/>
    <dgm:cxn modelId="{0AD3AC3B-DCA7-4793-97E8-A35790DBCFEE}" type="presOf" srcId="{8E478893-3375-4B4D-96D7-B7138419631A}" destId="{6C981278-F45A-4215-99DA-6D6E6673AB0F}" srcOrd="0" destOrd="3" presId="urn:microsoft.com/office/officeart/2005/8/layout/hProcess4"/>
    <dgm:cxn modelId="{6874523C-7E79-4832-89B0-50B373D27197}" type="presOf" srcId="{16D935DA-F355-4F77-9416-1A7AAA571614}" destId="{E6D577B2-9F2D-4384-A11F-2D6843D501CD}" srcOrd="0" destOrd="2" presId="urn:microsoft.com/office/officeart/2005/8/layout/hProcess4"/>
    <dgm:cxn modelId="{582D8D3D-12BA-4A38-B666-6899F4B73B83}" type="presOf" srcId="{6F771D23-CFC3-43C9-A8DC-FBDB9E0D9C29}" destId="{42B07555-E286-472B-9DD2-EC24C3887CA0}" srcOrd="0" destOrd="6" presId="urn:microsoft.com/office/officeart/2005/8/layout/hProcess4"/>
    <dgm:cxn modelId="{0DA80F3E-E8B9-44D4-9EA0-EAB1E52DE272}" type="presOf" srcId="{D4D6899C-E0C3-42D7-BE7D-13A574883675}" destId="{42B07555-E286-472B-9DD2-EC24C3887CA0}" srcOrd="0" destOrd="7" presId="urn:microsoft.com/office/officeart/2005/8/layout/hProcess4"/>
    <dgm:cxn modelId="{7BF5AD3E-EC83-4760-9007-871160436BB9}" type="presOf" srcId="{971F3E6C-F10D-4CFC-A64D-E904AC035818}" destId="{6C981278-F45A-4215-99DA-6D6E6673AB0F}" srcOrd="0" destOrd="1" presId="urn:microsoft.com/office/officeart/2005/8/layout/hProcess4"/>
    <dgm:cxn modelId="{D912C23E-5C80-4AD7-836E-BB994EABF6C9}" type="presOf" srcId="{E17ACEC3-74B3-4EC0-A5D3-9BFB0151B26F}" destId="{6C981278-F45A-4215-99DA-6D6E6673AB0F}" srcOrd="0" destOrd="2" presId="urn:microsoft.com/office/officeart/2005/8/layout/hProcess4"/>
    <dgm:cxn modelId="{24248962-AB65-4E0A-8713-4E416CE44505}" srcId="{538AEC69-EDBE-4B94-B934-8A443E08C012}" destId="{B06F8524-5FBC-4073-9D54-6C7AADD954F3}" srcOrd="0" destOrd="0" parTransId="{5BA195B6-B7AB-4E49-A58A-2AC35FE4F7A9}" sibTransId="{13599EB1-DD2F-45C2-A6BC-6C624864FD87}"/>
    <dgm:cxn modelId="{91881964-5F6E-41DE-8BE7-B011FE122CE8}" type="presOf" srcId="{73D8EAA5-78A7-4FBB-B687-F9651480CB65}" destId="{2346F662-7835-414A-8EF4-9E35A3B1AA83}" srcOrd="1" destOrd="4" presId="urn:microsoft.com/office/officeart/2005/8/layout/hProcess4"/>
    <dgm:cxn modelId="{AEA58069-92C4-4822-832B-32CFADF6BDDD}" srcId="{3ACD953F-F4F6-4D3A-974F-6ECEE617F49B}" destId="{7963E325-95C1-4BDC-B097-3291F51F9A1E}" srcOrd="2" destOrd="0" parTransId="{01CD3D78-0CEA-41A1-A0B6-4E90E9B2E5BE}" sibTransId="{66705F87-E5E2-4A17-BF7B-EC3EB979DDB4}"/>
    <dgm:cxn modelId="{720BED50-0941-4537-ADB1-0ADC573F810C}" type="presOf" srcId="{614B8721-733F-470B-8596-92639020CF20}" destId="{E6D577B2-9F2D-4384-A11F-2D6843D501CD}" srcOrd="0" destOrd="6" presId="urn:microsoft.com/office/officeart/2005/8/layout/hProcess4"/>
    <dgm:cxn modelId="{218FFB73-0078-4BA9-85B9-FF410350C81D}" srcId="{6DA28509-738B-4C27-9030-ECDDBD83E28A}" destId="{46BFB20A-BE1C-40DA-9B25-B9A4050970AE}" srcOrd="7" destOrd="0" parTransId="{B24C546D-CA3B-43B2-ACC5-E1557A17D32E}" sibTransId="{B88888A0-E149-48CE-B799-B4A59A4FBF32}"/>
    <dgm:cxn modelId="{B3FAFE73-0F7D-479C-A8D8-4C26140BA2E0}" type="presOf" srcId="{B5B1FAB6-3DC3-4B4B-ABC9-8D3BA3863567}" destId="{E3F685D2-260C-4F76-8937-D7B714E3D488}" srcOrd="1" destOrd="1" presId="urn:microsoft.com/office/officeart/2005/8/layout/hProcess4"/>
    <dgm:cxn modelId="{81502574-1DC9-4180-B908-73B083B1E5B4}" type="presOf" srcId="{16D935DA-F355-4F77-9416-1A7AAA571614}" destId="{6802FECE-3FDE-42BD-BB22-FFBDED716104}" srcOrd="1" destOrd="2" presId="urn:microsoft.com/office/officeart/2005/8/layout/hProcess4"/>
    <dgm:cxn modelId="{FFFB1B76-60EF-451A-BDD9-4C12204E9310}" type="presOf" srcId="{49B8A4D3-CBBE-4ECD-9A2E-8ADFD0F84598}" destId="{6802FECE-3FDE-42BD-BB22-FFBDED716104}" srcOrd="1" destOrd="0" presId="urn:microsoft.com/office/officeart/2005/8/layout/hProcess4"/>
    <dgm:cxn modelId="{38461977-A776-43C0-8849-93E299A94AAA}" type="presOf" srcId="{683632DF-D4DE-4B0C-8AD4-5E04D1F8014E}" destId="{6C981278-F45A-4215-99DA-6D6E6673AB0F}" srcOrd="0" destOrd="0" presId="urn:microsoft.com/office/officeart/2005/8/layout/hProcess4"/>
    <dgm:cxn modelId="{EACA3E7D-D84B-42F5-B1EA-FF0A1366DE7F}" srcId="{6DA28509-738B-4C27-9030-ECDDBD83E28A}" destId="{614B8721-733F-470B-8596-92639020CF20}" srcOrd="6" destOrd="0" parTransId="{39D20DEC-5075-47DC-B13A-91D88E5528F0}" sibTransId="{3E38DA15-F460-4FE7-8FA2-BC7FABCBB563}"/>
    <dgm:cxn modelId="{D8459181-3E67-4885-92D4-1CFF2D4545D1}" type="presOf" srcId="{46BFB20A-BE1C-40DA-9B25-B9A4050970AE}" destId="{E6D577B2-9F2D-4384-A11F-2D6843D501CD}" srcOrd="0" destOrd="7" presId="urn:microsoft.com/office/officeart/2005/8/layout/hProcess4"/>
    <dgm:cxn modelId="{83557F86-30FB-46AE-AE34-FFE37DEF976D}" type="presOf" srcId="{12F12F43-201F-4401-B6E5-066DCB42EA55}" destId="{6C981278-F45A-4215-99DA-6D6E6673AB0F}" srcOrd="0" destOrd="5" presId="urn:microsoft.com/office/officeart/2005/8/layout/hProcess4"/>
    <dgm:cxn modelId="{EA5A7689-07C6-4653-B2A2-AD3D4E85F5BD}" type="presOf" srcId="{6DA28509-738B-4C27-9030-ECDDBD83E28A}" destId="{4FC11D1A-0DC0-4435-9585-8106720BFC3C}" srcOrd="0" destOrd="0" presId="urn:microsoft.com/office/officeart/2005/8/layout/hProcess4"/>
    <dgm:cxn modelId="{5A5E978A-8E69-41D3-91A5-1C49E40F28C0}" type="presOf" srcId="{40063134-A655-4574-8ADC-C6C7E67FF111}" destId="{6802FECE-3FDE-42BD-BB22-FFBDED716104}" srcOrd="1" destOrd="1" presId="urn:microsoft.com/office/officeart/2005/8/layout/hProcess4"/>
    <dgm:cxn modelId="{4BD40C92-2EA5-4D5E-BE44-2EC9DD75766A}" srcId="{538AEC69-EDBE-4B94-B934-8A443E08C012}" destId="{D4D6899C-E0C3-42D7-BE7D-13A574883675}" srcOrd="7" destOrd="0" parTransId="{D4C7C273-9903-4FC5-8915-48120F523FD4}" sibTransId="{1B7CEA33-CD3D-4F5F-BAA9-ACF9CDB21C53}"/>
    <dgm:cxn modelId="{8DEDB695-72C6-4B1D-9C1A-CFCC53B0FB98}" type="presOf" srcId="{83013259-8059-4B41-A5C5-F3CAAA1C297C}" destId="{E6D577B2-9F2D-4384-A11F-2D6843D501CD}" srcOrd="0" destOrd="3" presId="urn:microsoft.com/office/officeart/2005/8/layout/hProcess4"/>
    <dgm:cxn modelId="{E2A33898-D9E8-4CDE-948D-225C8F787C2C}" srcId="{6DA28509-738B-4C27-9030-ECDDBD83E28A}" destId="{83013259-8059-4B41-A5C5-F3CAAA1C297C}" srcOrd="3" destOrd="0" parTransId="{C9233965-18BC-46D1-BE61-4567D4C27E72}" sibTransId="{E635B52E-CE43-42DC-B142-A363CA1A16CA}"/>
    <dgm:cxn modelId="{5744DD99-8CD0-4666-809F-D6F5D8D2254C}" type="presOf" srcId="{593086C3-6243-4BF4-98FC-81B7410E632A}" destId="{42B07555-E286-472B-9DD2-EC24C3887CA0}" srcOrd="0" destOrd="8" presId="urn:microsoft.com/office/officeart/2005/8/layout/hProcess4"/>
    <dgm:cxn modelId="{CA54939C-B002-4457-87D0-C759BD3A6C39}" srcId="{538AEC69-EDBE-4B94-B934-8A443E08C012}" destId="{B5B1FAB6-3DC3-4B4B-ABC9-8D3BA3863567}" srcOrd="1" destOrd="0" parTransId="{43497F91-0F87-464E-9163-A4743EA799A4}" sibTransId="{4EA2C193-9301-47D1-A512-D8C113297E12}"/>
    <dgm:cxn modelId="{CA0DB69C-FE2D-40F9-B705-4E913A6459A9}" type="presOf" srcId="{B06F8524-5FBC-4073-9D54-6C7AADD954F3}" destId="{42B07555-E286-472B-9DD2-EC24C3887CA0}" srcOrd="0" destOrd="0" presId="urn:microsoft.com/office/officeart/2005/8/layout/hProcess4"/>
    <dgm:cxn modelId="{02FC7DA5-35FB-4E7F-8C58-94079474EC44}" type="presOf" srcId="{73D8EAA5-78A7-4FBB-B687-F9651480CB65}" destId="{6C981278-F45A-4215-99DA-6D6E6673AB0F}" srcOrd="0" destOrd="4" presId="urn:microsoft.com/office/officeart/2005/8/layout/hProcess4"/>
    <dgm:cxn modelId="{E89F3AA6-4A9B-48C9-9CFE-9F1857A1CCDE}" srcId="{3ACD953F-F4F6-4D3A-974F-6ECEE617F49B}" destId="{538AEC69-EDBE-4B94-B934-8A443E08C012}" srcOrd="0" destOrd="0" parTransId="{4D8B6120-1DAB-4D27-BA9F-0CAA87C92C63}" sibTransId="{AF0DE4D4-3C58-4F9A-93C9-FBDED1BCA137}"/>
    <dgm:cxn modelId="{193B7AA7-3506-4831-BE05-CE39A5A99C00}" srcId="{7963E325-95C1-4BDC-B097-3291F51F9A1E}" destId="{683632DF-D4DE-4B0C-8AD4-5E04D1F8014E}" srcOrd="0" destOrd="0" parTransId="{67443062-919C-4076-A6C0-F04686A5125F}" sibTransId="{AF0588DA-D6CD-4E16-9357-5811F280D636}"/>
    <dgm:cxn modelId="{AD7AE7A7-5DC0-4E88-880A-28F341D2F392}" type="presOf" srcId="{49B8A4D3-CBBE-4ECD-9A2E-8ADFD0F84598}" destId="{E6D577B2-9F2D-4384-A11F-2D6843D501CD}" srcOrd="0" destOrd="0" presId="urn:microsoft.com/office/officeart/2005/8/layout/hProcess4"/>
    <dgm:cxn modelId="{6C4ECFAD-9B84-41F2-A634-E352E616E3E1}" srcId="{3ACD953F-F4F6-4D3A-974F-6ECEE617F49B}" destId="{6DA28509-738B-4C27-9030-ECDDBD83E28A}" srcOrd="1" destOrd="0" parTransId="{F36BF777-288E-40DD-865D-73D56A1921CA}" sibTransId="{1957E3EF-D7DD-48D7-95CE-B273CCF8CFF2}"/>
    <dgm:cxn modelId="{4BE5C3AF-9794-41B3-A441-22FE4C02E955}" srcId="{7963E325-95C1-4BDC-B097-3291F51F9A1E}" destId="{971F3E6C-F10D-4CFC-A64D-E904AC035818}" srcOrd="1" destOrd="0" parTransId="{0AA3E1A6-7CDD-49F3-8584-AB43C5324130}" sibTransId="{E177ACCF-3A6C-4E28-8633-1B5299C1AE9F}"/>
    <dgm:cxn modelId="{1FA148B7-D2E9-4425-8D10-6C278EAD97D4}" srcId="{538AEC69-EDBE-4B94-B934-8A443E08C012}" destId="{5C15B388-0FEA-4743-8C04-8355A7A47E27}" srcOrd="4" destOrd="0" parTransId="{4042E9D9-0568-4655-862D-50D7154210D4}" sibTransId="{ECF763F2-C199-4A18-8A80-9438246167A9}"/>
    <dgm:cxn modelId="{18E39BBB-6AAE-49AE-A876-6513A960B11F}" srcId="{538AEC69-EDBE-4B94-B934-8A443E08C012}" destId="{593086C3-6243-4BF4-98FC-81B7410E632A}" srcOrd="8" destOrd="0" parTransId="{2ECA0DD9-9285-40AA-80F2-D474056191C7}" sibTransId="{A6FC1071-245B-4E26-ABE2-B6AF06BF8D6C}"/>
    <dgm:cxn modelId="{DC1695BC-2974-48F6-B093-F52A058AAC9F}" type="presOf" srcId="{CB01D03D-3E5D-4406-B179-5B375F3A7E58}" destId="{E6D577B2-9F2D-4384-A11F-2D6843D501CD}" srcOrd="0" destOrd="5" presId="urn:microsoft.com/office/officeart/2005/8/layout/hProcess4"/>
    <dgm:cxn modelId="{6C6817BF-4CDD-4CC5-8DBB-6C186E836F94}" type="presOf" srcId="{3CB6F16F-7687-48CF-94E9-67BD940D5D50}" destId="{E3F685D2-260C-4F76-8937-D7B714E3D488}" srcOrd="1" destOrd="2" presId="urn:microsoft.com/office/officeart/2005/8/layout/hProcess4"/>
    <dgm:cxn modelId="{913677C1-5CAC-4282-A214-41269FF155E4}" type="presOf" srcId="{AF0DE4D4-3C58-4F9A-93C9-FBDED1BCA137}" destId="{C1F92D0A-6212-478F-AE64-93037F158224}" srcOrd="0" destOrd="0" presId="urn:microsoft.com/office/officeart/2005/8/layout/hProcess4"/>
    <dgm:cxn modelId="{045458C4-6BE3-4D46-BCA4-EB4FA4F7EA03}" type="presOf" srcId="{8E478893-3375-4B4D-96D7-B7138419631A}" destId="{2346F662-7835-414A-8EF4-9E35A3B1AA83}" srcOrd="1" destOrd="3" presId="urn:microsoft.com/office/officeart/2005/8/layout/hProcess4"/>
    <dgm:cxn modelId="{8DB31FC6-C1D4-4510-BEFA-80AE95AC97CB}" srcId="{538AEC69-EDBE-4B94-B934-8A443E08C012}" destId="{B120370F-55B5-47D0-B04A-1B9BA5710CBD}" srcOrd="5" destOrd="0" parTransId="{B9027189-6E52-4187-90E8-0E57D31E2A3D}" sibTransId="{5B9EE8DA-B66B-4CE7-A17C-F1A5CABE3FA7}"/>
    <dgm:cxn modelId="{0C3B8DC6-2A3A-4559-A63D-A97172091838}" type="presOf" srcId="{B120370F-55B5-47D0-B04A-1B9BA5710CBD}" destId="{42B07555-E286-472B-9DD2-EC24C3887CA0}" srcOrd="0" destOrd="5" presId="urn:microsoft.com/office/officeart/2005/8/layout/hProcess4"/>
    <dgm:cxn modelId="{EB956ACA-F462-412B-972D-7AE7179E1CFE}" type="presOf" srcId="{7963E325-95C1-4BDC-B097-3291F51F9A1E}" destId="{4E9A5ABF-07AA-499A-A7FD-17F0BC10E777}" srcOrd="0" destOrd="0" presId="urn:microsoft.com/office/officeart/2005/8/layout/hProcess4"/>
    <dgm:cxn modelId="{1AB874CC-5BB9-48FC-B441-B7E02FCBC798}" type="presOf" srcId="{5C15B388-0FEA-4743-8C04-8355A7A47E27}" destId="{E3F685D2-260C-4F76-8937-D7B714E3D488}" srcOrd="1" destOrd="4" presId="urn:microsoft.com/office/officeart/2005/8/layout/hProcess4"/>
    <dgm:cxn modelId="{FEAC53CE-0A13-4989-A1C6-9148C6FCF861}" type="presOf" srcId="{971F3E6C-F10D-4CFC-A64D-E904AC035818}" destId="{2346F662-7835-414A-8EF4-9E35A3B1AA83}" srcOrd="1" destOrd="1" presId="urn:microsoft.com/office/officeart/2005/8/layout/hProcess4"/>
    <dgm:cxn modelId="{9AC323CF-E510-49AE-8101-B4565528A7DE}" srcId="{7963E325-95C1-4BDC-B097-3291F51F9A1E}" destId="{8E478893-3375-4B4D-96D7-B7138419631A}" srcOrd="3" destOrd="0" parTransId="{F84A5DE7-A5D6-4ADF-A801-D5A2622F3B16}" sibTransId="{AAD294C1-4018-4C86-A47C-3A00FB127459}"/>
    <dgm:cxn modelId="{AC253AD4-DE3A-4FEE-9FB1-F7A721F8FBAD}" type="presOf" srcId="{B06F8524-5FBC-4073-9D54-6C7AADD954F3}" destId="{E3F685D2-260C-4F76-8937-D7B714E3D488}" srcOrd="1" destOrd="0" presId="urn:microsoft.com/office/officeart/2005/8/layout/hProcess4"/>
    <dgm:cxn modelId="{F570C3DC-EB4C-47EF-ABC6-059BF49C6B3B}" srcId="{7963E325-95C1-4BDC-B097-3291F51F9A1E}" destId="{12F12F43-201F-4401-B6E5-066DCB42EA55}" srcOrd="5" destOrd="0" parTransId="{68F1B023-BEE4-4527-8401-2C87C09F05F6}" sibTransId="{547EFF37-032B-44BA-859C-8C6C2F898FE5}"/>
    <dgm:cxn modelId="{78881ADE-AFF5-460F-8F74-3D1C5D8EE282}" type="presOf" srcId="{6F771D23-CFC3-43C9-A8DC-FBDB9E0D9C29}" destId="{E3F685D2-260C-4F76-8937-D7B714E3D488}" srcOrd="1" destOrd="6" presId="urn:microsoft.com/office/officeart/2005/8/layout/hProcess4"/>
    <dgm:cxn modelId="{328638E6-1EF7-42EA-9AFA-4B25D39C618D}" type="presOf" srcId="{B120370F-55B5-47D0-B04A-1B9BA5710CBD}" destId="{E3F685D2-260C-4F76-8937-D7B714E3D488}" srcOrd="1" destOrd="5" presId="urn:microsoft.com/office/officeart/2005/8/layout/hProcess4"/>
    <dgm:cxn modelId="{9D00DBE6-6DBE-4BA2-B0F6-761DBF8F97F5}" type="presOf" srcId="{82B6C3B5-E262-4ECA-8A01-1ABD3CD8D451}" destId="{42B07555-E286-472B-9DD2-EC24C3887CA0}" srcOrd="0" destOrd="3" presId="urn:microsoft.com/office/officeart/2005/8/layout/hProcess4"/>
    <dgm:cxn modelId="{C263C6EA-637A-4D0A-8F69-385BC0E28AB1}" type="presOf" srcId="{B5B1FAB6-3DC3-4B4B-ABC9-8D3BA3863567}" destId="{42B07555-E286-472B-9DD2-EC24C3887CA0}" srcOrd="0" destOrd="1" presId="urn:microsoft.com/office/officeart/2005/8/layout/hProcess4"/>
    <dgm:cxn modelId="{3E07F2EC-A253-4B0F-9BE4-B8E7AC2450E4}" srcId="{6DA28509-738B-4C27-9030-ECDDBD83E28A}" destId="{16D935DA-F355-4F77-9416-1A7AAA571614}" srcOrd="2" destOrd="0" parTransId="{0C18936B-FD19-4FB2-9700-7B40B72E98E2}" sibTransId="{A8570C32-A8A2-4432-9176-A268303704FA}"/>
    <dgm:cxn modelId="{2ED3B7ED-7FF0-43CA-BA3A-123EAD0A3165}" type="presOf" srcId="{593086C3-6243-4BF4-98FC-81B7410E632A}" destId="{E3F685D2-260C-4F76-8937-D7B714E3D488}" srcOrd="1" destOrd="8" presId="urn:microsoft.com/office/officeart/2005/8/layout/hProcess4"/>
    <dgm:cxn modelId="{F1763BEE-B786-4D72-963B-40A6A23BAAC0}" srcId="{6DA28509-738B-4C27-9030-ECDDBD83E28A}" destId="{8AEC4F34-DF2B-46BA-B9B4-AC9A81D410B6}" srcOrd="4" destOrd="0" parTransId="{C09E62B0-ACA2-4570-B3BD-4F788A0A0209}" sibTransId="{8E4C446B-1283-4954-8BE4-0517B631AFBE}"/>
    <dgm:cxn modelId="{EF096BEF-396C-48D9-8EBC-2C8CF84341BF}" type="presOf" srcId="{8AEC4F34-DF2B-46BA-B9B4-AC9A81D410B6}" destId="{6802FECE-3FDE-42BD-BB22-FFBDED716104}" srcOrd="1" destOrd="4" presId="urn:microsoft.com/office/officeart/2005/8/layout/hProcess4"/>
    <dgm:cxn modelId="{A19779F9-48A7-4D72-9118-DDED8B4F1ABB}" type="presOf" srcId="{CB01D03D-3E5D-4406-B179-5B375F3A7E58}" destId="{6802FECE-3FDE-42BD-BB22-FFBDED716104}" srcOrd="1" destOrd="5" presId="urn:microsoft.com/office/officeart/2005/8/layout/hProcess4"/>
    <dgm:cxn modelId="{F147C9FC-BEB6-4D88-A21B-AF2A50656623}" type="presOf" srcId="{12F12F43-201F-4401-B6E5-066DCB42EA55}" destId="{2346F662-7835-414A-8EF4-9E35A3B1AA83}" srcOrd="1" destOrd="5" presId="urn:microsoft.com/office/officeart/2005/8/layout/hProcess4"/>
    <dgm:cxn modelId="{28461DB6-B322-49B5-97F4-0D9046E8B6EC}" type="presParOf" srcId="{D11D75CC-6E22-4FE6-8F4F-7D8A4D312283}" destId="{9612B948-EC3C-4AAD-8F02-50F36CA2D8C8}" srcOrd="0" destOrd="0" presId="urn:microsoft.com/office/officeart/2005/8/layout/hProcess4"/>
    <dgm:cxn modelId="{EC585D3A-FDBC-48C5-B351-EC7E512688D8}" type="presParOf" srcId="{D11D75CC-6E22-4FE6-8F4F-7D8A4D312283}" destId="{4E93ACE3-2906-4E16-9487-58F049F60501}" srcOrd="1" destOrd="0" presId="urn:microsoft.com/office/officeart/2005/8/layout/hProcess4"/>
    <dgm:cxn modelId="{AA719211-5D2B-4B29-BC7B-A3F3FA16E103}" type="presParOf" srcId="{D11D75CC-6E22-4FE6-8F4F-7D8A4D312283}" destId="{4123B696-71CA-4323-8857-A4962589EC5D}" srcOrd="2" destOrd="0" presId="urn:microsoft.com/office/officeart/2005/8/layout/hProcess4"/>
    <dgm:cxn modelId="{BA4CBB91-334A-4F64-B0A4-47758AEC7548}" type="presParOf" srcId="{4123B696-71CA-4323-8857-A4962589EC5D}" destId="{9905208F-0601-4201-AD4A-009A5DF0D326}" srcOrd="0" destOrd="0" presId="urn:microsoft.com/office/officeart/2005/8/layout/hProcess4"/>
    <dgm:cxn modelId="{A5AE0304-58C1-494A-AC19-FE1333473CB1}" type="presParOf" srcId="{9905208F-0601-4201-AD4A-009A5DF0D326}" destId="{85B4CFC3-4CE3-48C2-AFF3-846ABB54FCB2}" srcOrd="0" destOrd="0" presId="urn:microsoft.com/office/officeart/2005/8/layout/hProcess4"/>
    <dgm:cxn modelId="{322CB4F7-30BE-4890-8E54-24A054C49D06}" type="presParOf" srcId="{9905208F-0601-4201-AD4A-009A5DF0D326}" destId="{42B07555-E286-472B-9DD2-EC24C3887CA0}" srcOrd="1" destOrd="0" presId="urn:microsoft.com/office/officeart/2005/8/layout/hProcess4"/>
    <dgm:cxn modelId="{387A8DDF-C478-49A5-9DE3-C9679C664FA7}" type="presParOf" srcId="{9905208F-0601-4201-AD4A-009A5DF0D326}" destId="{E3F685D2-260C-4F76-8937-D7B714E3D488}" srcOrd="2" destOrd="0" presId="urn:microsoft.com/office/officeart/2005/8/layout/hProcess4"/>
    <dgm:cxn modelId="{6DD46332-DAEB-440B-8A2A-2AF668B6404A}" type="presParOf" srcId="{9905208F-0601-4201-AD4A-009A5DF0D326}" destId="{90DAB1B0-B998-4031-B1B4-DE78B3B11BE4}" srcOrd="3" destOrd="0" presId="urn:microsoft.com/office/officeart/2005/8/layout/hProcess4"/>
    <dgm:cxn modelId="{6AB493CD-F1D5-4224-89CE-D8E508050D37}" type="presParOf" srcId="{9905208F-0601-4201-AD4A-009A5DF0D326}" destId="{257AFB02-4936-48AF-B222-B91ECEF6890A}" srcOrd="4" destOrd="0" presId="urn:microsoft.com/office/officeart/2005/8/layout/hProcess4"/>
    <dgm:cxn modelId="{3D242184-2942-4F29-8B8F-42843467E24D}" type="presParOf" srcId="{4123B696-71CA-4323-8857-A4962589EC5D}" destId="{C1F92D0A-6212-478F-AE64-93037F158224}" srcOrd="1" destOrd="0" presId="urn:microsoft.com/office/officeart/2005/8/layout/hProcess4"/>
    <dgm:cxn modelId="{5AD6ECCE-A939-42FA-98C8-CC40C9B48CB6}" type="presParOf" srcId="{4123B696-71CA-4323-8857-A4962589EC5D}" destId="{032C5964-C422-4B79-A828-E90F0088E91C}" srcOrd="2" destOrd="0" presId="urn:microsoft.com/office/officeart/2005/8/layout/hProcess4"/>
    <dgm:cxn modelId="{C28EE44D-015A-461D-B024-BDE0A932BDB4}" type="presParOf" srcId="{032C5964-C422-4B79-A828-E90F0088E91C}" destId="{61B7F090-9E43-4109-8E28-EA772DFA3AAC}" srcOrd="0" destOrd="0" presId="urn:microsoft.com/office/officeart/2005/8/layout/hProcess4"/>
    <dgm:cxn modelId="{EE1F5842-4189-4311-BF27-0E6B6CC4A3EC}" type="presParOf" srcId="{032C5964-C422-4B79-A828-E90F0088E91C}" destId="{E6D577B2-9F2D-4384-A11F-2D6843D501CD}" srcOrd="1" destOrd="0" presId="urn:microsoft.com/office/officeart/2005/8/layout/hProcess4"/>
    <dgm:cxn modelId="{BA9A6FEC-551F-4928-9D9E-2A7A24A74111}" type="presParOf" srcId="{032C5964-C422-4B79-A828-E90F0088E91C}" destId="{6802FECE-3FDE-42BD-BB22-FFBDED716104}" srcOrd="2" destOrd="0" presId="urn:microsoft.com/office/officeart/2005/8/layout/hProcess4"/>
    <dgm:cxn modelId="{31CD0BD4-0E9F-475C-88E9-6C126041581C}" type="presParOf" srcId="{032C5964-C422-4B79-A828-E90F0088E91C}" destId="{4FC11D1A-0DC0-4435-9585-8106720BFC3C}" srcOrd="3" destOrd="0" presId="urn:microsoft.com/office/officeart/2005/8/layout/hProcess4"/>
    <dgm:cxn modelId="{B173D6E5-4C9B-4C82-B1F3-01682DD43CF2}" type="presParOf" srcId="{032C5964-C422-4B79-A828-E90F0088E91C}" destId="{5AB34F93-8EC6-4C45-BC00-1372B62BEACB}" srcOrd="4" destOrd="0" presId="urn:microsoft.com/office/officeart/2005/8/layout/hProcess4"/>
    <dgm:cxn modelId="{7CD14368-1738-4818-B524-5935E6481A96}" type="presParOf" srcId="{4123B696-71CA-4323-8857-A4962589EC5D}" destId="{C9D00328-9C98-4DC7-9C66-1535975CA0EC}" srcOrd="3" destOrd="0" presId="urn:microsoft.com/office/officeart/2005/8/layout/hProcess4"/>
    <dgm:cxn modelId="{82D87508-1EE6-4D48-835F-0537E4186BC3}" type="presParOf" srcId="{4123B696-71CA-4323-8857-A4962589EC5D}" destId="{71BFDD85-FF60-46B6-B380-E42FBEF62987}" srcOrd="4" destOrd="0" presId="urn:microsoft.com/office/officeart/2005/8/layout/hProcess4"/>
    <dgm:cxn modelId="{608E523E-3077-415E-90AE-9E505CA0185D}" type="presParOf" srcId="{71BFDD85-FF60-46B6-B380-E42FBEF62987}" destId="{4D619F6F-96AB-44B2-80BD-C432AB79B8E7}" srcOrd="0" destOrd="0" presId="urn:microsoft.com/office/officeart/2005/8/layout/hProcess4"/>
    <dgm:cxn modelId="{DD00044F-B1F7-4A86-9AA5-2F2583544BEE}" type="presParOf" srcId="{71BFDD85-FF60-46B6-B380-E42FBEF62987}" destId="{6C981278-F45A-4215-99DA-6D6E6673AB0F}" srcOrd="1" destOrd="0" presId="urn:microsoft.com/office/officeart/2005/8/layout/hProcess4"/>
    <dgm:cxn modelId="{2D3CE909-CF09-43F2-966D-1B48505B3A35}" type="presParOf" srcId="{71BFDD85-FF60-46B6-B380-E42FBEF62987}" destId="{2346F662-7835-414A-8EF4-9E35A3B1AA83}" srcOrd="2" destOrd="0" presId="urn:microsoft.com/office/officeart/2005/8/layout/hProcess4"/>
    <dgm:cxn modelId="{8025EE6E-3ABB-42B2-8C99-8FDA4A1E2AE9}" type="presParOf" srcId="{71BFDD85-FF60-46B6-B380-E42FBEF62987}" destId="{4E9A5ABF-07AA-499A-A7FD-17F0BC10E777}" srcOrd="3" destOrd="0" presId="urn:microsoft.com/office/officeart/2005/8/layout/hProcess4"/>
    <dgm:cxn modelId="{30C91E48-16BA-4648-B9E6-54852B4ED945}" type="presParOf" srcId="{71BFDD85-FF60-46B6-B380-E42FBEF62987}" destId="{01E3E1A2-C397-42BC-8AFA-3B9E0460E1D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D953F-F4F6-4D3A-974F-6ECEE617F49B}" type="doc">
      <dgm:prSet loTypeId="urn:microsoft.com/office/officeart/2005/8/layout/hProcess4" loCatId="process" qsTypeId="urn:microsoft.com/office/officeart/2005/8/quickstyle/simple1" qsCatId="simple" csTypeId="urn:microsoft.com/office/officeart/2005/8/colors/accent1_2" csCatId="accent1" phldr="1"/>
      <dgm:spPr/>
    </dgm:pt>
    <dgm:pt modelId="{538AEC69-EDBE-4B94-B934-8A443E08C012}">
      <dgm:prSet phldrT="[Text]"/>
      <dgm:spPr>
        <a:xfrm>
          <a:off x="522507" y="2659400"/>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dirty="0">
              <a:solidFill>
                <a:srgbClr val="FFFFFF"/>
              </a:solidFill>
              <a:latin typeface="GKV Open" pitchFamily="2" charset="0"/>
              <a:ea typeface="GKV Open" pitchFamily="2" charset="0"/>
              <a:cs typeface="GKV Open" pitchFamily="2" charset="0"/>
            </a:rPr>
            <a:t>VORBEREITUNG</a:t>
          </a:r>
        </a:p>
      </dgm:t>
    </dgm:pt>
    <dgm:pt modelId="{4D8B6120-1DAB-4D27-BA9F-0CAA87C92C63}" type="parTrans" cxnId="{E89F3AA6-4A9B-48C9-9CFE-9F1857A1CCDE}">
      <dgm:prSet/>
      <dgm:spPr/>
      <dgm:t>
        <a:bodyPr/>
        <a:lstStyle/>
        <a:p>
          <a:endParaRPr lang="de-DE">
            <a:latin typeface="GKV Open" pitchFamily="2" charset="0"/>
            <a:ea typeface="GKV Open" pitchFamily="2" charset="0"/>
            <a:cs typeface="GKV Open" pitchFamily="2" charset="0"/>
          </a:endParaRPr>
        </a:p>
      </dgm:t>
    </dgm:pt>
    <dgm:pt modelId="{AF0DE4D4-3C58-4F9A-93C9-FBDED1BCA137}" type="sibTrans" cxnId="{E89F3AA6-4A9B-48C9-9CFE-9F1857A1CCDE}">
      <dgm:prSet/>
      <dgm:spPr>
        <a:xfrm>
          <a:off x="1315400" y="1581025"/>
          <a:ext cx="2616146" cy="2616146"/>
        </a:xfrm>
        <a:prstGeom prst="leftCircularArrow">
          <a:avLst>
            <a:gd name="adj1" fmla="val 3254"/>
            <a:gd name="adj2" fmla="val 401439"/>
            <a:gd name="adj3" fmla="val 2176950"/>
            <a:gd name="adj4" fmla="val 9024489"/>
            <a:gd name="adj5" fmla="val 3797"/>
          </a:avLst>
        </a:prstGeom>
        <a:solidFill>
          <a:srgbClr val="6286A4"/>
        </a:solidFill>
        <a:ln>
          <a:noFill/>
        </a:ln>
        <a:effectLst/>
      </dgm:spPr>
      <dgm:t>
        <a:bodyPr/>
        <a:lstStyle/>
        <a:p>
          <a:endParaRPr lang="de-DE">
            <a:latin typeface="GKV Open" pitchFamily="2" charset="0"/>
            <a:ea typeface="GKV Open" pitchFamily="2" charset="0"/>
            <a:cs typeface="GKV Open" pitchFamily="2" charset="0"/>
          </a:endParaRPr>
        </a:p>
      </dgm:t>
    </dgm:pt>
    <dgm:pt modelId="{6DA28509-738B-4C27-9030-ECDDBD83E28A}">
      <dgm:prSet phldrT="[Text]"/>
      <dgm:spPr>
        <a:xfrm>
          <a:off x="3537214" y="722497"/>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a:solidFill>
                <a:srgbClr val="FFFFFF"/>
              </a:solidFill>
              <a:latin typeface="GKV Open" pitchFamily="2" charset="0"/>
              <a:ea typeface="GKV Open" pitchFamily="2" charset="0"/>
              <a:cs typeface="GKV Open" pitchFamily="2" charset="0"/>
            </a:rPr>
            <a:t>KIM-VERSAND</a:t>
          </a:r>
        </a:p>
      </dgm:t>
    </dgm:pt>
    <dgm:pt modelId="{F36BF777-288E-40DD-865D-73D56A1921CA}" type="parTrans" cxnId="{6C4ECFAD-9B84-41F2-A634-E352E616E3E1}">
      <dgm:prSet/>
      <dgm:spPr/>
      <dgm:t>
        <a:bodyPr/>
        <a:lstStyle/>
        <a:p>
          <a:endParaRPr lang="de-DE">
            <a:latin typeface="GKV Open" pitchFamily="2" charset="0"/>
            <a:ea typeface="GKV Open" pitchFamily="2" charset="0"/>
            <a:cs typeface="GKV Open" pitchFamily="2" charset="0"/>
          </a:endParaRPr>
        </a:p>
      </dgm:t>
    </dgm:pt>
    <dgm:pt modelId="{1957E3EF-D7DD-48D7-95CE-B273CCF8CFF2}" type="sibTrans" cxnId="{6C4ECFAD-9B84-41F2-A634-E352E616E3E1}">
      <dgm:prSet/>
      <dgm:spPr>
        <a:xfrm>
          <a:off x="4310537" y="-61116"/>
          <a:ext cx="2916213" cy="2916213"/>
        </a:xfrm>
        <a:prstGeom prst="circularArrow">
          <a:avLst>
            <a:gd name="adj1" fmla="val 2919"/>
            <a:gd name="adj2" fmla="val 357301"/>
            <a:gd name="adj3" fmla="val 19467188"/>
            <a:gd name="adj4" fmla="val 12575511"/>
            <a:gd name="adj5" fmla="val 3406"/>
          </a:avLst>
        </a:prstGeom>
        <a:solidFill>
          <a:srgbClr val="6286A4"/>
        </a:solidFill>
        <a:ln>
          <a:noFill/>
        </a:ln>
        <a:effectLst/>
      </dgm:spPr>
      <dgm:t>
        <a:bodyPr/>
        <a:lstStyle/>
        <a:p>
          <a:endParaRPr lang="de-DE">
            <a:latin typeface="GKV Open" pitchFamily="2" charset="0"/>
            <a:ea typeface="GKV Open" pitchFamily="2" charset="0"/>
            <a:cs typeface="GKV Open" pitchFamily="2" charset="0"/>
          </a:endParaRPr>
        </a:p>
      </dgm:t>
    </dgm:pt>
    <dgm:pt modelId="{7963E325-95C1-4BDC-B097-3291F51F9A1E}">
      <dgm:prSet phldrT="[Text]"/>
      <dgm:spPr>
        <a:xfrm>
          <a:off x="6551921" y="2659400"/>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a:solidFill>
                <a:srgbClr val="FFFFFF"/>
              </a:solidFill>
              <a:latin typeface="GKV Open" pitchFamily="2" charset="0"/>
              <a:ea typeface="GKV Open" pitchFamily="2" charset="0"/>
              <a:cs typeface="GKV Open" pitchFamily="2" charset="0"/>
            </a:rPr>
            <a:t>DOKUMENTATION</a:t>
          </a:r>
        </a:p>
      </dgm:t>
    </dgm:pt>
    <dgm:pt modelId="{01CD3D78-0CEA-41A1-A0B6-4E90E9B2E5BE}" type="parTrans" cxnId="{AEA58069-92C4-4822-832B-32CFADF6BDDD}">
      <dgm:prSet/>
      <dgm:spPr/>
      <dgm:t>
        <a:bodyPr/>
        <a:lstStyle/>
        <a:p>
          <a:endParaRPr lang="de-DE">
            <a:latin typeface="GKV Open" pitchFamily="2" charset="0"/>
            <a:ea typeface="GKV Open" pitchFamily="2" charset="0"/>
            <a:cs typeface="GKV Open" pitchFamily="2" charset="0"/>
          </a:endParaRPr>
        </a:p>
      </dgm:t>
    </dgm:pt>
    <dgm:pt modelId="{66705F87-E5E2-4A17-BF7B-EC3EB979DDB4}" type="sibTrans" cxnId="{AEA58069-92C4-4822-832B-32CFADF6BDDD}">
      <dgm:prSet/>
      <dgm:spPr/>
      <dgm:t>
        <a:bodyPr/>
        <a:lstStyle/>
        <a:p>
          <a:endParaRPr lang="de-DE">
            <a:latin typeface="GKV Open" pitchFamily="2" charset="0"/>
            <a:ea typeface="GKV Open" pitchFamily="2" charset="0"/>
            <a:cs typeface="GKV Open" pitchFamily="2" charset="0"/>
          </a:endParaRPr>
        </a:p>
      </dgm:t>
    </dgm:pt>
    <dgm:pt modelId="{46BFB20A-BE1C-40DA-9B25-B9A4050970AE}">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B24C546D-CA3B-43B2-ACC5-E1557A17D32E}" type="parTrans" cxnId="{218FFB73-0078-4BA9-85B9-FF410350C81D}">
      <dgm:prSet/>
      <dgm:spPr/>
      <dgm:t>
        <a:bodyPr/>
        <a:lstStyle/>
        <a:p>
          <a:endParaRPr lang="de-DE"/>
        </a:p>
      </dgm:t>
    </dgm:pt>
    <dgm:pt modelId="{B88888A0-E149-48CE-B799-B4A59A4FBF32}" type="sibTrans" cxnId="{218FFB73-0078-4BA9-85B9-FF410350C81D}">
      <dgm:prSet/>
      <dgm:spPr/>
      <dgm:t>
        <a:bodyPr/>
        <a:lstStyle/>
        <a:p>
          <a:endParaRPr lang="de-DE"/>
        </a:p>
      </dgm:t>
    </dgm:pt>
    <dgm:pt modelId="{614B8721-733F-470B-8596-92639020CF20}">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39D20DEC-5075-47DC-B13A-91D88E5528F0}" type="parTrans" cxnId="{EACA3E7D-D84B-42F5-B1EA-FF0A1366DE7F}">
      <dgm:prSet/>
      <dgm:spPr/>
      <dgm:t>
        <a:bodyPr/>
        <a:lstStyle/>
        <a:p>
          <a:endParaRPr lang="de-DE"/>
        </a:p>
      </dgm:t>
    </dgm:pt>
    <dgm:pt modelId="{3E38DA15-F460-4FE7-8FA2-BC7FABCBB563}" type="sibTrans" cxnId="{EACA3E7D-D84B-42F5-B1EA-FF0A1366DE7F}">
      <dgm:prSet/>
      <dgm:spPr/>
      <dgm:t>
        <a:bodyPr/>
        <a:lstStyle/>
        <a:p>
          <a:endParaRPr lang="de-DE"/>
        </a:p>
      </dgm:t>
    </dgm:pt>
    <dgm:pt modelId="{F3025638-89B3-49E8-8E2C-D66BD087622A}">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313E0E93-7F04-4697-A530-EE03FA40143E}" type="parTrans" cxnId="{6BC50B2F-0732-47CE-843E-5E625E56EEBC}">
      <dgm:prSet/>
      <dgm:spPr/>
      <dgm:t>
        <a:bodyPr/>
        <a:lstStyle/>
        <a:p>
          <a:endParaRPr lang="de-DE"/>
        </a:p>
      </dgm:t>
    </dgm:pt>
    <dgm:pt modelId="{8A0E4EA7-590F-4288-80E7-30158E2D9600}" type="sibTrans" cxnId="{6BC50B2F-0732-47CE-843E-5E625E56EEBC}">
      <dgm:prSet/>
      <dgm:spPr/>
      <dgm:t>
        <a:bodyPr/>
        <a:lstStyle/>
        <a:p>
          <a:endParaRPr lang="de-DE"/>
        </a:p>
      </dgm:t>
    </dgm:pt>
    <dgm:pt modelId="{625DB911-7113-40E3-9661-5343706598FC}">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50FE5269-E917-4DB8-8F3F-301B23682934}" type="parTrans" cxnId="{55A465E0-776B-42E0-B5F4-DE1267F00A91}">
      <dgm:prSet/>
      <dgm:spPr/>
      <dgm:t>
        <a:bodyPr/>
        <a:lstStyle/>
        <a:p>
          <a:endParaRPr lang="de-DE"/>
        </a:p>
      </dgm:t>
    </dgm:pt>
    <dgm:pt modelId="{46E2FA87-7FB5-4B0D-BED2-03F807D3B3F6}" type="sibTrans" cxnId="{55A465E0-776B-42E0-B5F4-DE1267F00A91}">
      <dgm:prSet/>
      <dgm:spPr/>
      <dgm:t>
        <a:bodyPr/>
        <a:lstStyle/>
        <a:p>
          <a:endParaRPr lang="de-DE"/>
        </a:p>
      </dgm:t>
    </dgm:pt>
    <dgm:pt modelId="{6B0DD398-5871-4605-9892-D911803BA596}">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Versand via Mausklick</a:t>
          </a:r>
        </a:p>
      </dgm:t>
    </dgm:pt>
    <dgm:pt modelId="{B94313D3-F0D9-4B84-AF6D-E88BBDBCFA53}" type="parTrans" cxnId="{3A82389D-C42A-465D-891F-8C59CAC87F67}">
      <dgm:prSet/>
      <dgm:spPr/>
      <dgm:t>
        <a:bodyPr/>
        <a:lstStyle/>
        <a:p>
          <a:endParaRPr lang="de-DE"/>
        </a:p>
      </dgm:t>
    </dgm:pt>
    <dgm:pt modelId="{12C1FF2F-A519-4AAB-A900-C95252F5732B}" type="sibTrans" cxnId="{3A82389D-C42A-465D-891F-8C59CAC87F67}">
      <dgm:prSet/>
      <dgm:spPr/>
      <dgm:t>
        <a:bodyPr/>
        <a:lstStyle/>
        <a:p>
          <a:endParaRPr lang="de-DE"/>
        </a:p>
      </dgm:t>
    </dgm:pt>
    <dgm:pt modelId="{7A224602-33EF-400D-94B5-F74145074D9D}">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Abruf der Kontaktdaten aus dem digitalen TI-Verzeichnisdienst</a:t>
          </a:r>
        </a:p>
      </dgm:t>
    </dgm:pt>
    <dgm:pt modelId="{0B3ABFD5-B2AC-4871-B4B3-ECA35FEA1A3D}" type="parTrans" cxnId="{F33AAC71-89B4-400C-8EE3-662C9E4F8AD9}">
      <dgm:prSet/>
      <dgm:spPr/>
      <dgm:t>
        <a:bodyPr/>
        <a:lstStyle/>
        <a:p>
          <a:endParaRPr lang="de-DE"/>
        </a:p>
      </dgm:t>
    </dgm:pt>
    <dgm:pt modelId="{26A7A530-62E4-4C6F-8351-259196D4D578}" type="sibTrans" cxnId="{F33AAC71-89B4-400C-8EE3-662C9E4F8AD9}">
      <dgm:prSet/>
      <dgm:spPr/>
      <dgm:t>
        <a:bodyPr/>
        <a:lstStyle/>
        <a:p>
          <a:endParaRPr lang="de-DE"/>
        </a:p>
      </dgm:t>
    </dgm:pt>
    <dgm:pt modelId="{07EE6DB1-BC68-4BAE-B7FA-9FCFD7BF3139}">
      <dgm:prSet custT="1"/>
      <dgm:spPr>
        <a:xfrm>
          <a:off x="6030064"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Sicherung und Nachverfolgung des Kommunikationsverlaufs im Primärsystem</a:t>
          </a:r>
        </a:p>
      </dgm:t>
    </dgm:pt>
    <dgm:pt modelId="{C9D7F61F-850A-4567-AA3A-653E7CA957B6}" type="parTrans" cxnId="{408425D5-DC71-4A7F-A104-41EE18ECDFA3}">
      <dgm:prSet/>
      <dgm:spPr/>
      <dgm:t>
        <a:bodyPr/>
        <a:lstStyle/>
        <a:p>
          <a:endParaRPr lang="de-DE"/>
        </a:p>
      </dgm:t>
    </dgm:pt>
    <dgm:pt modelId="{31E87CED-D6C9-4F38-A25B-818BBA0791EC}" type="sibTrans" cxnId="{408425D5-DC71-4A7F-A104-41EE18ECDFA3}">
      <dgm:prSet/>
      <dgm:spPr/>
      <dgm:t>
        <a:bodyPr/>
        <a:lstStyle/>
        <a:p>
          <a:endParaRPr lang="de-DE"/>
        </a:p>
      </dgm:t>
    </dgm:pt>
    <dgm:pt modelId="{C269F504-7C08-48B5-ABAA-F95313E6BC9E}">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Einfügen von Datei-Anhängen aus dem Primärsystem</a:t>
          </a:r>
        </a:p>
      </dgm:t>
    </dgm:pt>
    <dgm:pt modelId="{E3BD8706-1610-4D68-A824-685CCD28FB83}" type="parTrans" cxnId="{7BB8D28F-03D3-4210-819D-7F85C350C689}">
      <dgm:prSet/>
      <dgm:spPr/>
      <dgm:t>
        <a:bodyPr/>
        <a:lstStyle/>
        <a:p>
          <a:endParaRPr lang="de-DE"/>
        </a:p>
      </dgm:t>
    </dgm:pt>
    <dgm:pt modelId="{D8214E20-3232-45CF-9BF9-8017FA4243F2}" type="sibTrans" cxnId="{7BB8D28F-03D3-4210-819D-7F85C350C689}">
      <dgm:prSet/>
      <dgm:spPr/>
      <dgm:t>
        <a:bodyPr/>
        <a:lstStyle/>
        <a:p>
          <a:endParaRPr lang="de-DE"/>
        </a:p>
      </dgm:t>
    </dgm:pt>
    <dgm:pt modelId="{3A849341-CFBD-4A9A-BA8D-8FB5E5E15808}">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44FD0B0D-50B3-4362-B814-667F6C9F44B1}" type="parTrans" cxnId="{762502F5-1DFE-4E01-A71B-D8717A3FBB3C}">
      <dgm:prSet/>
      <dgm:spPr/>
      <dgm:t>
        <a:bodyPr/>
        <a:lstStyle/>
        <a:p>
          <a:endParaRPr lang="de-DE"/>
        </a:p>
      </dgm:t>
    </dgm:pt>
    <dgm:pt modelId="{5DEBD857-0E80-461A-9A1C-A9A2FAAF19D7}" type="sibTrans" cxnId="{762502F5-1DFE-4E01-A71B-D8717A3FBB3C}">
      <dgm:prSet/>
      <dgm:spPr/>
      <dgm:t>
        <a:bodyPr/>
        <a:lstStyle/>
        <a:p>
          <a:endParaRPr lang="de-DE"/>
        </a:p>
      </dgm:t>
    </dgm:pt>
    <dgm:pt modelId="{4CE330C3-4EDA-4247-88F5-B4E2EB336AB7}">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83EC59D7-B3D7-436D-AE7B-E806CEA7957F}" type="parTrans" cxnId="{6391B9CB-D4C3-417A-A9C2-449C780FC74E}">
      <dgm:prSet/>
      <dgm:spPr/>
      <dgm:t>
        <a:bodyPr/>
        <a:lstStyle/>
        <a:p>
          <a:endParaRPr lang="de-DE"/>
        </a:p>
      </dgm:t>
    </dgm:pt>
    <dgm:pt modelId="{C2AEDF89-90AA-40E4-98D6-929001E7741E}" type="sibTrans" cxnId="{6391B9CB-D4C3-417A-A9C2-449C780FC74E}">
      <dgm:prSet/>
      <dgm:spPr/>
      <dgm:t>
        <a:bodyPr/>
        <a:lstStyle/>
        <a:p>
          <a:endParaRPr lang="de-DE"/>
        </a:p>
      </dgm:t>
    </dgm:pt>
    <dgm:pt modelId="{D5C088D0-3840-4D45-BABF-AC7EC13003F7}">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Automatische Signatur, Verschlüsselung und gesicherte Übertragung über die Telematikinfrastruktur</a:t>
          </a:r>
        </a:p>
      </dgm:t>
    </dgm:pt>
    <dgm:pt modelId="{51B89260-5AF9-422B-8AA5-41E86122DD88}" type="parTrans" cxnId="{DB16B284-5083-4044-B81B-16A9EB4F11DB}">
      <dgm:prSet/>
      <dgm:spPr/>
      <dgm:t>
        <a:bodyPr/>
        <a:lstStyle/>
        <a:p>
          <a:endParaRPr lang="de-DE"/>
        </a:p>
      </dgm:t>
    </dgm:pt>
    <dgm:pt modelId="{446F9D34-B334-48B9-B069-4E738E35B2B2}" type="sibTrans" cxnId="{DB16B284-5083-4044-B81B-16A9EB4F11DB}">
      <dgm:prSet/>
      <dgm:spPr/>
      <dgm:t>
        <a:bodyPr/>
        <a:lstStyle/>
        <a:p>
          <a:endParaRPr lang="de-DE"/>
        </a:p>
      </dgm:t>
    </dgm:pt>
    <dgm:pt modelId="{BC3A0B5C-9111-4E31-BFFE-78BD247787A4}">
      <dgm:prSet custT="1"/>
      <dgm: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A422368D-BE9A-4236-A6D7-A7CC7A62F2C3}" type="parTrans" cxnId="{26928DFB-53DE-495A-9DAD-A898007ED42D}">
      <dgm:prSet/>
      <dgm:spPr/>
      <dgm:t>
        <a:bodyPr/>
        <a:lstStyle/>
        <a:p>
          <a:endParaRPr lang="de-DE"/>
        </a:p>
      </dgm:t>
    </dgm:pt>
    <dgm:pt modelId="{7901AC5B-7061-44AC-A843-FF2FA6D91440}" type="sibTrans" cxnId="{26928DFB-53DE-495A-9DAD-A898007ED42D}">
      <dgm:prSet/>
      <dgm:spPr/>
      <dgm:t>
        <a:bodyPr/>
        <a:lstStyle/>
        <a:p>
          <a:endParaRPr lang="de-DE"/>
        </a:p>
      </dgm:t>
    </dgm:pt>
    <dgm:pt modelId="{8FCAB581-3E2C-48B6-AFE3-A1C4D948F794}">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Ausfüllen der KIM-Vorlage</a:t>
          </a:r>
        </a:p>
      </dgm:t>
    </dgm:pt>
    <dgm:pt modelId="{B7536FA2-3303-47F7-A287-0555C293CFD1}" type="parTrans" cxnId="{EE86F040-7A4D-427C-B41C-93C2E0951CE3}">
      <dgm:prSet/>
      <dgm:spPr/>
      <dgm:t>
        <a:bodyPr/>
        <a:lstStyle/>
        <a:p>
          <a:endParaRPr lang="de-DE"/>
        </a:p>
      </dgm:t>
    </dgm:pt>
    <dgm:pt modelId="{386B077C-F53D-4FCF-858F-B2FF29821375}" type="sibTrans" cxnId="{EE86F040-7A4D-427C-B41C-93C2E0951CE3}">
      <dgm:prSet/>
      <dgm:spPr/>
      <dgm:t>
        <a:bodyPr/>
        <a:lstStyle/>
        <a:p>
          <a:endParaRPr lang="de-DE"/>
        </a:p>
      </dgm:t>
    </dgm:pt>
    <dgm:pt modelId="{52B859C2-5845-4AE4-8419-D410F2741016}">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4FDF6546-3494-4E3F-BC98-AF148BDDEC44}" type="parTrans" cxnId="{2EA6760D-33EF-49A1-8DF9-05C6AB145D8B}">
      <dgm:prSet/>
      <dgm:spPr/>
      <dgm:t>
        <a:bodyPr/>
        <a:lstStyle/>
        <a:p>
          <a:endParaRPr lang="de-DE"/>
        </a:p>
      </dgm:t>
    </dgm:pt>
    <dgm:pt modelId="{4385BBB8-652D-4BFF-B129-F69A379247C9}" type="sibTrans" cxnId="{2EA6760D-33EF-49A1-8DF9-05C6AB145D8B}">
      <dgm:prSet/>
      <dgm:spPr/>
      <dgm:t>
        <a:bodyPr/>
        <a:lstStyle/>
        <a:p>
          <a:endParaRPr lang="de-DE"/>
        </a:p>
      </dgm:t>
    </dgm:pt>
    <dgm:pt modelId="{0BB2FFF9-F4D1-4D98-A5BE-FF310B0B8724}">
      <dgm:prSet custT="1"/>
      <dgm: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buFont typeface="Arial" panose="020B0604020202020204" pitchFamily="34" charset="0"/>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4D336543-1955-4B7D-AFA3-6A4D0D8F7B8D}" type="parTrans" cxnId="{A94872BF-66B3-4FA6-9B72-C3B38930AB8D}">
      <dgm:prSet/>
      <dgm:spPr/>
      <dgm:t>
        <a:bodyPr/>
        <a:lstStyle/>
        <a:p>
          <a:endParaRPr lang="de-DE"/>
        </a:p>
      </dgm:t>
    </dgm:pt>
    <dgm:pt modelId="{EC8E769F-99A9-41A9-A70A-4BFCE531259B}" type="sibTrans" cxnId="{A94872BF-66B3-4FA6-9B72-C3B38930AB8D}">
      <dgm:prSet/>
      <dgm:spPr/>
      <dgm:t>
        <a:bodyPr/>
        <a:lstStyle/>
        <a:p>
          <a:endParaRPr lang="de-DE"/>
        </a:p>
      </dgm:t>
    </dgm:pt>
    <dgm:pt modelId="{D11D75CC-6E22-4FE6-8F4F-7D8A4D312283}" type="pres">
      <dgm:prSet presAssocID="{3ACD953F-F4F6-4D3A-974F-6ECEE617F49B}" presName="Name0" presStyleCnt="0">
        <dgm:presLayoutVars>
          <dgm:dir/>
          <dgm:animLvl val="lvl"/>
          <dgm:resizeHandles val="exact"/>
        </dgm:presLayoutVars>
      </dgm:prSet>
      <dgm:spPr/>
    </dgm:pt>
    <dgm:pt modelId="{9612B948-EC3C-4AAD-8F02-50F36CA2D8C8}" type="pres">
      <dgm:prSet presAssocID="{3ACD953F-F4F6-4D3A-974F-6ECEE617F49B}" presName="tSp" presStyleCnt="0"/>
      <dgm:spPr/>
    </dgm:pt>
    <dgm:pt modelId="{4E93ACE3-2906-4E16-9487-58F049F60501}" type="pres">
      <dgm:prSet presAssocID="{3ACD953F-F4F6-4D3A-974F-6ECEE617F49B}" presName="bSp" presStyleCnt="0"/>
      <dgm:spPr/>
    </dgm:pt>
    <dgm:pt modelId="{4123B696-71CA-4323-8857-A4962589EC5D}" type="pres">
      <dgm:prSet presAssocID="{3ACD953F-F4F6-4D3A-974F-6ECEE617F49B}" presName="process" presStyleCnt="0"/>
      <dgm:spPr/>
    </dgm:pt>
    <dgm:pt modelId="{9905208F-0601-4201-AD4A-009A5DF0D326}" type="pres">
      <dgm:prSet presAssocID="{538AEC69-EDBE-4B94-B934-8A443E08C012}" presName="composite1" presStyleCnt="0"/>
      <dgm:spPr/>
    </dgm:pt>
    <dgm:pt modelId="{85B4CFC3-4CE3-48C2-AFF3-846ABB54FCB2}" type="pres">
      <dgm:prSet presAssocID="{538AEC69-EDBE-4B94-B934-8A443E08C012}" presName="dummyNode1" presStyleLbl="node1" presStyleIdx="0" presStyleCnt="3"/>
      <dgm:spPr/>
    </dgm:pt>
    <dgm:pt modelId="{42B07555-E286-472B-9DD2-EC24C3887CA0}" type="pres">
      <dgm:prSet presAssocID="{538AEC69-EDBE-4B94-B934-8A443E08C012}" presName="childNode1" presStyleLbl="bgAcc1" presStyleIdx="0" presStyleCnt="3">
        <dgm:presLayoutVars>
          <dgm:bulletEnabled val="1"/>
        </dgm:presLayoutVars>
      </dgm:prSet>
      <dgm:spPr>
        <a:prstGeom prst="rect">
          <a:avLst/>
        </a:prstGeom>
      </dgm:spPr>
    </dgm:pt>
    <dgm:pt modelId="{E3F685D2-260C-4F76-8937-D7B714E3D488}" type="pres">
      <dgm:prSet presAssocID="{538AEC69-EDBE-4B94-B934-8A443E08C012}" presName="childNode1tx" presStyleLbl="bgAcc1" presStyleIdx="0" presStyleCnt="3">
        <dgm:presLayoutVars>
          <dgm:bulletEnabled val="1"/>
        </dgm:presLayoutVars>
      </dgm:prSet>
      <dgm:spPr/>
    </dgm:pt>
    <dgm:pt modelId="{90DAB1B0-B998-4031-B1B4-DE78B3B11BE4}" type="pres">
      <dgm:prSet presAssocID="{538AEC69-EDBE-4B94-B934-8A443E08C012}" presName="parentNode1" presStyleLbl="node1" presStyleIdx="0" presStyleCnt="3">
        <dgm:presLayoutVars>
          <dgm:chMax val="1"/>
          <dgm:bulletEnabled val="1"/>
        </dgm:presLayoutVars>
      </dgm:prSet>
      <dgm:spPr>
        <a:prstGeom prst="rect">
          <a:avLst/>
        </a:prstGeom>
      </dgm:spPr>
    </dgm:pt>
    <dgm:pt modelId="{257AFB02-4936-48AF-B222-B91ECEF6890A}" type="pres">
      <dgm:prSet presAssocID="{538AEC69-EDBE-4B94-B934-8A443E08C012}" presName="connSite1" presStyleCnt="0"/>
      <dgm:spPr/>
    </dgm:pt>
    <dgm:pt modelId="{C1F92D0A-6212-478F-AE64-93037F158224}" type="pres">
      <dgm:prSet presAssocID="{AF0DE4D4-3C58-4F9A-93C9-FBDED1BCA137}" presName="Name9" presStyleLbl="sibTrans2D1" presStyleIdx="0" presStyleCnt="2"/>
      <dgm:spPr/>
    </dgm:pt>
    <dgm:pt modelId="{032C5964-C422-4B79-A828-E90F0088E91C}" type="pres">
      <dgm:prSet presAssocID="{6DA28509-738B-4C27-9030-ECDDBD83E28A}" presName="composite2" presStyleCnt="0"/>
      <dgm:spPr/>
    </dgm:pt>
    <dgm:pt modelId="{61B7F090-9E43-4109-8E28-EA772DFA3AAC}" type="pres">
      <dgm:prSet presAssocID="{6DA28509-738B-4C27-9030-ECDDBD83E28A}" presName="dummyNode2" presStyleLbl="node1" presStyleIdx="0" presStyleCnt="3"/>
      <dgm:spPr/>
    </dgm:pt>
    <dgm:pt modelId="{E6D577B2-9F2D-4384-A11F-2D6843D501CD}" type="pres">
      <dgm:prSet presAssocID="{6DA28509-738B-4C27-9030-ECDDBD83E28A}" presName="childNode2" presStyleLbl="bgAcc1" presStyleIdx="1" presStyleCnt="3">
        <dgm:presLayoutVars>
          <dgm:bulletEnabled val="1"/>
        </dgm:presLayoutVars>
      </dgm:prSet>
      <dgm:spPr>
        <a:prstGeom prst="rect">
          <a:avLst/>
        </a:prstGeom>
      </dgm:spPr>
    </dgm:pt>
    <dgm:pt modelId="{6802FECE-3FDE-42BD-BB22-FFBDED716104}" type="pres">
      <dgm:prSet presAssocID="{6DA28509-738B-4C27-9030-ECDDBD83E28A}" presName="childNode2tx" presStyleLbl="bgAcc1" presStyleIdx="1" presStyleCnt="3">
        <dgm:presLayoutVars>
          <dgm:bulletEnabled val="1"/>
        </dgm:presLayoutVars>
      </dgm:prSet>
      <dgm:spPr/>
    </dgm:pt>
    <dgm:pt modelId="{4FC11D1A-0DC0-4435-9585-8106720BFC3C}" type="pres">
      <dgm:prSet presAssocID="{6DA28509-738B-4C27-9030-ECDDBD83E28A}" presName="parentNode2" presStyleLbl="node1" presStyleIdx="1" presStyleCnt="3">
        <dgm:presLayoutVars>
          <dgm:chMax val="0"/>
          <dgm:bulletEnabled val="1"/>
        </dgm:presLayoutVars>
      </dgm:prSet>
      <dgm:spPr>
        <a:prstGeom prst="rect">
          <a:avLst/>
        </a:prstGeom>
      </dgm:spPr>
    </dgm:pt>
    <dgm:pt modelId="{5AB34F93-8EC6-4C45-BC00-1372B62BEACB}" type="pres">
      <dgm:prSet presAssocID="{6DA28509-738B-4C27-9030-ECDDBD83E28A}" presName="connSite2" presStyleCnt="0"/>
      <dgm:spPr/>
    </dgm:pt>
    <dgm:pt modelId="{C9D00328-9C98-4DC7-9C66-1535975CA0EC}" type="pres">
      <dgm:prSet presAssocID="{1957E3EF-D7DD-48D7-95CE-B273CCF8CFF2}" presName="Name18" presStyleLbl="sibTrans2D1" presStyleIdx="1" presStyleCnt="2"/>
      <dgm:spPr/>
    </dgm:pt>
    <dgm:pt modelId="{71BFDD85-FF60-46B6-B380-E42FBEF62987}" type="pres">
      <dgm:prSet presAssocID="{7963E325-95C1-4BDC-B097-3291F51F9A1E}" presName="composite1" presStyleCnt="0"/>
      <dgm:spPr/>
    </dgm:pt>
    <dgm:pt modelId="{4D619F6F-96AB-44B2-80BD-C432AB79B8E7}" type="pres">
      <dgm:prSet presAssocID="{7963E325-95C1-4BDC-B097-3291F51F9A1E}" presName="dummyNode1" presStyleLbl="node1" presStyleIdx="1" presStyleCnt="3"/>
      <dgm:spPr/>
    </dgm:pt>
    <dgm:pt modelId="{6C981278-F45A-4215-99DA-6D6E6673AB0F}" type="pres">
      <dgm:prSet presAssocID="{7963E325-95C1-4BDC-B097-3291F51F9A1E}" presName="childNode1" presStyleLbl="bgAcc1" presStyleIdx="2" presStyleCnt="3">
        <dgm:presLayoutVars>
          <dgm:bulletEnabled val="1"/>
        </dgm:presLayoutVars>
      </dgm:prSet>
      <dgm:spPr>
        <a:prstGeom prst="rect">
          <a:avLst/>
        </a:prstGeom>
      </dgm:spPr>
    </dgm:pt>
    <dgm:pt modelId="{2346F662-7835-414A-8EF4-9E35A3B1AA83}" type="pres">
      <dgm:prSet presAssocID="{7963E325-95C1-4BDC-B097-3291F51F9A1E}" presName="childNode1tx" presStyleLbl="bgAcc1" presStyleIdx="2" presStyleCnt="3">
        <dgm:presLayoutVars>
          <dgm:bulletEnabled val="1"/>
        </dgm:presLayoutVars>
      </dgm:prSet>
      <dgm:spPr/>
    </dgm:pt>
    <dgm:pt modelId="{4E9A5ABF-07AA-499A-A7FD-17F0BC10E777}" type="pres">
      <dgm:prSet presAssocID="{7963E325-95C1-4BDC-B097-3291F51F9A1E}" presName="parentNode1" presStyleLbl="node1" presStyleIdx="2" presStyleCnt="3">
        <dgm:presLayoutVars>
          <dgm:chMax val="1"/>
          <dgm:bulletEnabled val="1"/>
        </dgm:presLayoutVars>
      </dgm:prSet>
      <dgm:spPr>
        <a:prstGeom prst="rect">
          <a:avLst/>
        </a:prstGeom>
      </dgm:spPr>
    </dgm:pt>
    <dgm:pt modelId="{01E3E1A2-C397-42BC-8AFA-3B9E0460E1DF}" type="pres">
      <dgm:prSet presAssocID="{7963E325-95C1-4BDC-B097-3291F51F9A1E}" presName="connSite1" presStyleCnt="0"/>
      <dgm:spPr/>
    </dgm:pt>
  </dgm:ptLst>
  <dgm:cxnLst>
    <dgm:cxn modelId="{48FF5A02-0A3E-4D3C-95CF-30A07C181675}" type="presOf" srcId="{614B8721-733F-470B-8596-92639020CF20}" destId="{6802FECE-3FDE-42BD-BB22-FFBDED716104}" srcOrd="1" destOrd="6" presId="urn:microsoft.com/office/officeart/2005/8/layout/hProcess4"/>
    <dgm:cxn modelId="{2EA6760D-33EF-49A1-8DF9-05C6AB145D8B}" srcId="{538AEC69-EDBE-4B94-B934-8A443E08C012}" destId="{52B859C2-5845-4AE4-8419-D410F2741016}" srcOrd="1" destOrd="0" parTransId="{4FDF6546-3494-4E3F-BC98-AF148BDDEC44}" sibTransId="{4385BBB8-652D-4BFF-B129-F69A379247C9}"/>
    <dgm:cxn modelId="{81A5800D-4FAC-4EDF-B552-9E564D59BA8A}" type="presOf" srcId="{C269F504-7C08-48B5-ABAA-F95313E6BC9E}" destId="{E3F685D2-260C-4F76-8937-D7B714E3D488}" srcOrd="1" destOrd="4" presId="urn:microsoft.com/office/officeart/2005/8/layout/hProcess4"/>
    <dgm:cxn modelId="{D60A3911-FDB8-49FA-A52F-D3200CD7F036}" type="presOf" srcId="{BC3A0B5C-9111-4E31-BFFE-78BD247787A4}" destId="{6802FECE-3FDE-42BD-BB22-FFBDED716104}" srcOrd="1" destOrd="3" presId="urn:microsoft.com/office/officeart/2005/8/layout/hProcess4"/>
    <dgm:cxn modelId="{7BE33911-D6AB-49F9-85E5-09E08F4F62A1}" type="presOf" srcId="{52B859C2-5845-4AE4-8419-D410F2741016}" destId="{42B07555-E286-472B-9DD2-EC24C3887CA0}" srcOrd="0" destOrd="1" presId="urn:microsoft.com/office/officeart/2005/8/layout/hProcess4"/>
    <dgm:cxn modelId="{6BF5BA11-7262-4F7B-8E6A-658330DE15D4}" type="presOf" srcId="{7A224602-33EF-400D-94B5-F74145074D9D}" destId="{42B07555-E286-472B-9DD2-EC24C3887CA0}" srcOrd="0" destOrd="0" presId="urn:microsoft.com/office/officeart/2005/8/layout/hProcess4"/>
    <dgm:cxn modelId="{CE70EB11-A135-472E-A3CF-10740CDCFE3F}" type="presOf" srcId="{1957E3EF-D7DD-48D7-95CE-B273CCF8CFF2}" destId="{C9D00328-9C98-4DC7-9C66-1535975CA0EC}" srcOrd="0" destOrd="0" presId="urn:microsoft.com/office/officeart/2005/8/layout/hProcess4"/>
    <dgm:cxn modelId="{74480D12-1C7A-4C0B-923E-D2B7A3C9BDC2}" type="presOf" srcId="{4CE330C3-4EDA-4247-88F5-B4E2EB336AB7}" destId="{E6D577B2-9F2D-4384-A11F-2D6843D501CD}" srcOrd="0" destOrd="1" presId="urn:microsoft.com/office/officeart/2005/8/layout/hProcess4"/>
    <dgm:cxn modelId="{90968717-BE37-4AAE-8053-94899F377AD4}" type="presOf" srcId="{46BFB20A-BE1C-40DA-9B25-B9A4050970AE}" destId="{6802FECE-3FDE-42BD-BB22-FFBDED716104}" srcOrd="1" destOrd="7" presId="urn:microsoft.com/office/officeart/2005/8/layout/hProcess4"/>
    <dgm:cxn modelId="{54416D20-7EC8-413B-BEF2-AEA22833E45C}" type="presOf" srcId="{F3025638-89B3-49E8-8E2C-D66BD087622A}" destId="{E6D577B2-9F2D-4384-A11F-2D6843D501CD}" srcOrd="0" destOrd="4" presId="urn:microsoft.com/office/officeart/2005/8/layout/hProcess4"/>
    <dgm:cxn modelId="{CF2A732C-773C-4A8C-A5DC-B9FAD8257ECF}" type="presOf" srcId="{538AEC69-EDBE-4B94-B934-8A443E08C012}" destId="{90DAB1B0-B998-4031-B1B4-DE78B3B11BE4}" srcOrd="0" destOrd="0" presId="urn:microsoft.com/office/officeart/2005/8/layout/hProcess4"/>
    <dgm:cxn modelId="{6BC50B2F-0732-47CE-843E-5E625E56EEBC}" srcId="{6DA28509-738B-4C27-9030-ECDDBD83E28A}" destId="{F3025638-89B3-49E8-8E2C-D66BD087622A}" srcOrd="4" destOrd="0" parTransId="{313E0E93-7F04-4697-A530-EE03FA40143E}" sibTransId="{8A0E4EA7-590F-4288-80E7-30158E2D9600}"/>
    <dgm:cxn modelId="{C6BFBF34-1BEC-4EB4-961D-5CD252E8D660}" type="presOf" srcId="{3ACD953F-F4F6-4D3A-974F-6ECEE617F49B}" destId="{D11D75CC-6E22-4FE6-8F4F-7D8A4D312283}" srcOrd="0" destOrd="0" presId="urn:microsoft.com/office/officeart/2005/8/layout/hProcess4"/>
    <dgm:cxn modelId="{68D6973E-C7D6-450F-BB77-BFCD9E7A3E1F}" type="presOf" srcId="{07EE6DB1-BC68-4BAE-B7FA-9FCFD7BF3139}" destId="{2346F662-7835-414A-8EF4-9E35A3B1AA83}" srcOrd="1" destOrd="0" presId="urn:microsoft.com/office/officeart/2005/8/layout/hProcess4"/>
    <dgm:cxn modelId="{EE86F040-7A4D-427C-B41C-93C2E0951CE3}" srcId="{538AEC69-EDBE-4B94-B934-8A443E08C012}" destId="{8FCAB581-3E2C-48B6-AFE3-A1C4D948F794}" srcOrd="2" destOrd="0" parTransId="{B7536FA2-3303-47F7-A287-0555C293CFD1}" sibTransId="{386B077C-F53D-4FCF-858F-B2FF29821375}"/>
    <dgm:cxn modelId="{D1DD195B-1FC2-45A1-B5C4-371D07F68A17}" type="presOf" srcId="{F3025638-89B3-49E8-8E2C-D66BD087622A}" destId="{6802FECE-3FDE-42BD-BB22-FFBDED716104}" srcOrd="1" destOrd="4" presId="urn:microsoft.com/office/officeart/2005/8/layout/hProcess4"/>
    <dgm:cxn modelId="{FD4FD167-0034-4850-83C9-2618B8487C8A}" type="presOf" srcId="{D5C088D0-3840-4D45-BABF-AC7EC13003F7}" destId="{6802FECE-3FDE-42BD-BB22-FFBDED716104}" srcOrd="1" destOrd="2" presId="urn:microsoft.com/office/officeart/2005/8/layout/hProcess4"/>
    <dgm:cxn modelId="{AEA58069-92C4-4822-832B-32CFADF6BDDD}" srcId="{3ACD953F-F4F6-4D3A-974F-6ECEE617F49B}" destId="{7963E325-95C1-4BDC-B097-3291F51F9A1E}" srcOrd="2" destOrd="0" parTransId="{01CD3D78-0CEA-41A1-A0B6-4E90E9B2E5BE}" sibTransId="{66705F87-E5E2-4A17-BF7B-EC3EB979DDB4}"/>
    <dgm:cxn modelId="{E5505D50-457C-4C6C-AA8B-2CEBFE584DB3}" type="presOf" srcId="{52B859C2-5845-4AE4-8419-D410F2741016}" destId="{E3F685D2-260C-4F76-8937-D7B714E3D488}" srcOrd="1" destOrd="1" presId="urn:microsoft.com/office/officeart/2005/8/layout/hProcess4"/>
    <dgm:cxn modelId="{720BED50-0941-4537-ADB1-0ADC573F810C}" type="presOf" srcId="{614B8721-733F-470B-8596-92639020CF20}" destId="{E6D577B2-9F2D-4384-A11F-2D6843D501CD}" srcOrd="0" destOrd="6" presId="urn:microsoft.com/office/officeart/2005/8/layout/hProcess4"/>
    <dgm:cxn modelId="{F33AAC71-89B4-400C-8EE3-662C9E4F8AD9}" srcId="{538AEC69-EDBE-4B94-B934-8A443E08C012}" destId="{7A224602-33EF-400D-94B5-F74145074D9D}" srcOrd="0" destOrd="0" parTransId="{0B3ABFD5-B2AC-4871-B4B3-ECA35FEA1A3D}" sibTransId="{26A7A530-62E4-4C6F-8351-259196D4D578}"/>
    <dgm:cxn modelId="{218FFB73-0078-4BA9-85B9-FF410350C81D}" srcId="{6DA28509-738B-4C27-9030-ECDDBD83E28A}" destId="{46BFB20A-BE1C-40DA-9B25-B9A4050970AE}" srcOrd="7" destOrd="0" parTransId="{B24C546D-CA3B-43B2-ACC5-E1557A17D32E}" sibTransId="{B88888A0-E149-48CE-B799-B4A59A4FBF32}"/>
    <dgm:cxn modelId="{1F7F1F76-AD19-4574-9E8C-B16CA1D924A2}" type="presOf" srcId="{625DB911-7113-40E3-9661-5343706598FC}" destId="{E6D577B2-9F2D-4384-A11F-2D6843D501CD}" srcOrd="0" destOrd="5" presId="urn:microsoft.com/office/officeart/2005/8/layout/hProcess4"/>
    <dgm:cxn modelId="{F9635C77-31B8-44AE-8666-90320AEB26DE}" type="presOf" srcId="{C269F504-7C08-48B5-ABAA-F95313E6BC9E}" destId="{42B07555-E286-472B-9DD2-EC24C3887CA0}" srcOrd="0" destOrd="4" presId="urn:microsoft.com/office/officeart/2005/8/layout/hProcess4"/>
    <dgm:cxn modelId="{EACA3E7D-D84B-42F5-B1EA-FF0A1366DE7F}" srcId="{6DA28509-738B-4C27-9030-ECDDBD83E28A}" destId="{614B8721-733F-470B-8596-92639020CF20}" srcOrd="6" destOrd="0" parTransId="{39D20DEC-5075-47DC-B13A-91D88E5528F0}" sibTransId="{3E38DA15-F460-4FE7-8FA2-BC7FABCBB563}"/>
    <dgm:cxn modelId="{D8459181-3E67-4885-92D4-1CFF2D4545D1}" type="presOf" srcId="{46BFB20A-BE1C-40DA-9B25-B9A4050970AE}" destId="{E6D577B2-9F2D-4384-A11F-2D6843D501CD}" srcOrd="0" destOrd="7" presId="urn:microsoft.com/office/officeart/2005/8/layout/hProcess4"/>
    <dgm:cxn modelId="{E0BA4882-BFCA-42A2-B506-6A30CF068066}" type="presOf" srcId="{07EE6DB1-BC68-4BAE-B7FA-9FCFD7BF3139}" destId="{6C981278-F45A-4215-99DA-6D6E6673AB0F}" srcOrd="0" destOrd="0" presId="urn:microsoft.com/office/officeart/2005/8/layout/hProcess4"/>
    <dgm:cxn modelId="{43981284-3C60-477B-975E-0332A82D929F}" type="presOf" srcId="{7A224602-33EF-400D-94B5-F74145074D9D}" destId="{E3F685D2-260C-4F76-8937-D7B714E3D488}" srcOrd="1" destOrd="0" presId="urn:microsoft.com/office/officeart/2005/8/layout/hProcess4"/>
    <dgm:cxn modelId="{5EE71584-5A1C-4EB1-81E6-E43895E83823}" type="presOf" srcId="{3A849341-CFBD-4A9A-BA8D-8FB5E5E15808}" destId="{42B07555-E286-472B-9DD2-EC24C3887CA0}" srcOrd="0" destOrd="5" presId="urn:microsoft.com/office/officeart/2005/8/layout/hProcess4"/>
    <dgm:cxn modelId="{DB16B284-5083-4044-B81B-16A9EB4F11DB}" srcId="{6DA28509-738B-4C27-9030-ECDDBD83E28A}" destId="{D5C088D0-3840-4D45-BABF-AC7EC13003F7}" srcOrd="2" destOrd="0" parTransId="{51B89260-5AF9-422B-8AA5-41E86122DD88}" sibTransId="{446F9D34-B334-48B9-B069-4E738E35B2B2}"/>
    <dgm:cxn modelId="{FB043786-9ADB-48D6-820A-616B73049FA8}" type="presOf" srcId="{3A849341-CFBD-4A9A-BA8D-8FB5E5E15808}" destId="{E3F685D2-260C-4F76-8937-D7B714E3D488}" srcOrd="1" destOrd="5" presId="urn:microsoft.com/office/officeart/2005/8/layout/hProcess4"/>
    <dgm:cxn modelId="{EA5A7689-07C6-4653-B2A2-AD3D4E85F5BD}" type="presOf" srcId="{6DA28509-738B-4C27-9030-ECDDBD83E28A}" destId="{4FC11D1A-0DC0-4435-9585-8106720BFC3C}" srcOrd="0" destOrd="0" presId="urn:microsoft.com/office/officeart/2005/8/layout/hProcess4"/>
    <dgm:cxn modelId="{D46C938D-2748-4E30-A2BF-AEBEC483770A}" type="presOf" srcId="{D5C088D0-3840-4D45-BABF-AC7EC13003F7}" destId="{E6D577B2-9F2D-4384-A11F-2D6843D501CD}" srcOrd="0" destOrd="2" presId="urn:microsoft.com/office/officeart/2005/8/layout/hProcess4"/>
    <dgm:cxn modelId="{7BB8D28F-03D3-4210-819D-7F85C350C689}" srcId="{538AEC69-EDBE-4B94-B934-8A443E08C012}" destId="{C269F504-7C08-48B5-ABAA-F95313E6BC9E}" srcOrd="4" destOrd="0" parTransId="{E3BD8706-1610-4D68-A824-685CCD28FB83}" sibTransId="{D8214E20-3232-45CF-9BF9-8017FA4243F2}"/>
    <dgm:cxn modelId="{3A82389D-C42A-465D-891F-8C59CAC87F67}" srcId="{6DA28509-738B-4C27-9030-ECDDBD83E28A}" destId="{6B0DD398-5871-4605-9892-D911803BA596}" srcOrd="0" destOrd="0" parTransId="{B94313D3-F0D9-4B84-AF6D-E88BBDBCFA53}" sibTransId="{12C1FF2F-A519-4AAB-A900-C95252F5732B}"/>
    <dgm:cxn modelId="{BB2711A2-D95F-49EC-AF52-8978F1ED7F5A}" type="presOf" srcId="{6B0DD398-5871-4605-9892-D911803BA596}" destId="{6802FECE-3FDE-42BD-BB22-FFBDED716104}" srcOrd="1" destOrd="0" presId="urn:microsoft.com/office/officeart/2005/8/layout/hProcess4"/>
    <dgm:cxn modelId="{E89F3AA6-4A9B-48C9-9CFE-9F1857A1CCDE}" srcId="{3ACD953F-F4F6-4D3A-974F-6ECEE617F49B}" destId="{538AEC69-EDBE-4B94-B934-8A443E08C012}" srcOrd="0" destOrd="0" parTransId="{4D8B6120-1DAB-4D27-BA9F-0CAA87C92C63}" sibTransId="{AF0DE4D4-3C58-4F9A-93C9-FBDED1BCA137}"/>
    <dgm:cxn modelId="{F2BBACAD-CD7A-4EE9-B7DC-47711944644B}" type="presOf" srcId="{6B0DD398-5871-4605-9892-D911803BA596}" destId="{E6D577B2-9F2D-4384-A11F-2D6843D501CD}" srcOrd="0" destOrd="0" presId="urn:microsoft.com/office/officeart/2005/8/layout/hProcess4"/>
    <dgm:cxn modelId="{6C4ECFAD-9B84-41F2-A634-E352E616E3E1}" srcId="{3ACD953F-F4F6-4D3A-974F-6ECEE617F49B}" destId="{6DA28509-738B-4C27-9030-ECDDBD83E28A}" srcOrd="1" destOrd="0" parTransId="{F36BF777-288E-40DD-865D-73D56A1921CA}" sibTransId="{1957E3EF-D7DD-48D7-95CE-B273CCF8CFF2}"/>
    <dgm:cxn modelId="{C7AFA9BC-1552-4AA7-9621-64887307FA0B}" type="presOf" srcId="{0BB2FFF9-F4D1-4D98-A5BE-FF310B0B8724}" destId="{E3F685D2-260C-4F76-8937-D7B714E3D488}" srcOrd="1" destOrd="3" presId="urn:microsoft.com/office/officeart/2005/8/layout/hProcess4"/>
    <dgm:cxn modelId="{A94872BF-66B3-4FA6-9B72-C3B38930AB8D}" srcId="{538AEC69-EDBE-4B94-B934-8A443E08C012}" destId="{0BB2FFF9-F4D1-4D98-A5BE-FF310B0B8724}" srcOrd="3" destOrd="0" parTransId="{4D336543-1955-4B7D-AFA3-6A4D0D8F7B8D}" sibTransId="{EC8E769F-99A9-41A9-A70A-4BFCE531259B}"/>
    <dgm:cxn modelId="{913677C1-5CAC-4282-A214-41269FF155E4}" type="presOf" srcId="{AF0DE4D4-3C58-4F9A-93C9-FBDED1BCA137}" destId="{C1F92D0A-6212-478F-AE64-93037F158224}" srcOrd="0" destOrd="0" presId="urn:microsoft.com/office/officeart/2005/8/layout/hProcess4"/>
    <dgm:cxn modelId="{EB956ACA-F462-412B-972D-7AE7179E1CFE}" type="presOf" srcId="{7963E325-95C1-4BDC-B097-3291F51F9A1E}" destId="{4E9A5ABF-07AA-499A-A7FD-17F0BC10E777}" srcOrd="0" destOrd="0" presId="urn:microsoft.com/office/officeart/2005/8/layout/hProcess4"/>
    <dgm:cxn modelId="{16643BCB-79B5-4853-A040-B49CBE4837DD}" type="presOf" srcId="{4CE330C3-4EDA-4247-88F5-B4E2EB336AB7}" destId="{6802FECE-3FDE-42BD-BB22-FFBDED716104}" srcOrd="1" destOrd="1" presId="urn:microsoft.com/office/officeart/2005/8/layout/hProcess4"/>
    <dgm:cxn modelId="{6391B9CB-D4C3-417A-A9C2-449C780FC74E}" srcId="{6DA28509-738B-4C27-9030-ECDDBD83E28A}" destId="{4CE330C3-4EDA-4247-88F5-B4E2EB336AB7}" srcOrd="1" destOrd="0" parTransId="{83EC59D7-B3D7-436D-AE7B-E806CEA7957F}" sibTransId="{C2AEDF89-90AA-40E4-98D6-929001E7741E}"/>
    <dgm:cxn modelId="{6E9E22D2-C7BC-43E7-A8F2-529B8054A562}" type="presOf" srcId="{8FCAB581-3E2C-48B6-AFE3-A1C4D948F794}" destId="{E3F685D2-260C-4F76-8937-D7B714E3D488}" srcOrd="1" destOrd="2" presId="urn:microsoft.com/office/officeart/2005/8/layout/hProcess4"/>
    <dgm:cxn modelId="{408425D5-DC71-4A7F-A104-41EE18ECDFA3}" srcId="{7963E325-95C1-4BDC-B097-3291F51F9A1E}" destId="{07EE6DB1-BC68-4BAE-B7FA-9FCFD7BF3139}" srcOrd="0" destOrd="0" parTransId="{C9D7F61F-850A-4567-AA3A-653E7CA957B6}" sibTransId="{31E87CED-D6C9-4F38-A25B-818BBA0791EC}"/>
    <dgm:cxn modelId="{753C32D5-0E5C-49DD-BBE9-E23C6138D197}" type="presOf" srcId="{8FCAB581-3E2C-48B6-AFE3-A1C4D948F794}" destId="{42B07555-E286-472B-9DD2-EC24C3887CA0}" srcOrd="0" destOrd="2" presId="urn:microsoft.com/office/officeart/2005/8/layout/hProcess4"/>
    <dgm:cxn modelId="{55A465E0-776B-42E0-B5F4-DE1267F00A91}" srcId="{6DA28509-738B-4C27-9030-ECDDBD83E28A}" destId="{625DB911-7113-40E3-9661-5343706598FC}" srcOrd="5" destOrd="0" parTransId="{50FE5269-E917-4DB8-8F3F-301B23682934}" sibTransId="{46E2FA87-7FB5-4B0D-BED2-03F807D3B3F6}"/>
    <dgm:cxn modelId="{095224E5-F9A6-463F-8F3D-E40E38E29FE8}" type="presOf" srcId="{625DB911-7113-40E3-9661-5343706598FC}" destId="{6802FECE-3FDE-42BD-BB22-FFBDED716104}" srcOrd="1" destOrd="5" presId="urn:microsoft.com/office/officeart/2005/8/layout/hProcess4"/>
    <dgm:cxn modelId="{E6722CE6-4271-4B45-9661-EC4B5B78B3DB}" type="presOf" srcId="{0BB2FFF9-F4D1-4D98-A5BE-FF310B0B8724}" destId="{42B07555-E286-472B-9DD2-EC24C3887CA0}" srcOrd="0" destOrd="3" presId="urn:microsoft.com/office/officeart/2005/8/layout/hProcess4"/>
    <dgm:cxn modelId="{AB37A7F0-60FE-48BA-8142-B27100555941}" type="presOf" srcId="{BC3A0B5C-9111-4E31-BFFE-78BD247787A4}" destId="{E6D577B2-9F2D-4384-A11F-2D6843D501CD}" srcOrd="0" destOrd="3" presId="urn:microsoft.com/office/officeart/2005/8/layout/hProcess4"/>
    <dgm:cxn modelId="{762502F5-1DFE-4E01-A71B-D8717A3FBB3C}" srcId="{538AEC69-EDBE-4B94-B934-8A443E08C012}" destId="{3A849341-CFBD-4A9A-BA8D-8FB5E5E15808}" srcOrd="5" destOrd="0" parTransId="{44FD0B0D-50B3-4362-B814-667F6C9F44B1}" sibTransId="{5DEBD857-0E80-461A-9A1C-A9A2FAAF19D7}"/>
    <dgm:cxn modelId="{26928DFB-53DE-495A-9DAD-A898007ED42D}" srcId="{6DA28509-738B-4C27-9030-ECDDBD83E28A}" destId="{BC3A0B5C-9111-4E31-BFFE-78BD247787A4}" srcOrd="3" destOrd="0" parTransId="{A422368D-BE9A-4236-A6D7-A7CC7A62F2C3}" sibTransId="{7901AC5B-7061-44AC-A843-FF2FA6D91440}"/>
    <dgm:cxn modelId="{28461DB6-B322-49B5-97F4-0D9046E8B6EC}" type="presParOf" srcId="{D11D75CC-6E22-4FE6-8F4F-7D8A4D312283}" destId="{9612B948-EC3C-4AAD-8F02-50F36CA2D8C8}" srcOrd="0" destOrd="0" presId="urn:microsoft.com/office/officeart/2005/8/layout/hProcess4"/>
    <dgm:cxn modelId="{EC585D3A-FDBC-48C5-B351-EC7E512688D8}" type="presParOf" srcId="{D11D75CC-6E22-4FE6-8F4F-7D8A4D312283}" destId="{4E93ACE3-2906-4E16-9487-58F049F60501}" srcOrd="1" destOrd="0" presId="urn:microsoft.com/office/officeart/2005/8/layout/hProcess4"/>
    <dgm:cxn modelId="{AA719211-5D2B-4B29-BC7B-A3F3FA16E103}" type="presParOf" srcId="{D11D75CC-6E22-4FE6-8F4F-7D8A4D312283}" destId="{4123B696-71CA-4323-8857-A4962589EC5D}" srcOrd="2" destOrd="0" presId="urn:microsoft.com/office/officeart/2005/8/layout/hProcess4"/>
    <dgm:cxn modelId="{BA4CBB91-334A-4F64-B0A4-47758AEC7548}" type="presParOf" srcId="{4123B696-71CA-4323-8857-A4962589EC5D}" destId="{9905208F-0601-4201-AD4A-009A5DF0D326}" srcOrd="0" destOrd="0" presId="urn:microsoft.com/office/officeart/2005/8/layout/hProcess4"/>
    <dgm:cxn modelId="{A5AE0304-58C1-494A-AC19-FE1333473CB1}" type="presParOf" srcId="{9905208F-0601-4201-AD4A-009A5DF0D326}" destId="{85B4CFC3-4CE3-48C2-AFF3-846ABB54FCB2}" srcOrd="0" destOrd="0" presId="urn:microsoft.com/office/officeart/2005/8/layout/hProcess4"/>
    <dgm:cxn modelId="{322CB4F7-30BE-4890-8E54-24A054C49D06}" type="presParOf" srcId="{9905208F-0601-4201-AD4A-009A5DF0D326}" destId="{42B07555-E286-472B-9DD2-EC24C3887CA0}" srcOrd="1" destOrd="0" presId="urn:microsoft.com/office/officeart/2005/8/layout/hProcess4"/>
    <dgm:cxn modelId="{387A8DDF-C478-49A5-9DE3-C9679C664FA7}" type="presParOf" srcId="{9905208F-0601-4201-AD4A-009A5DF0D326}" destId="{E3F685D2-260C-4F76-8937-D7B714E3D488}" srcOrd="2" destOrd="0" presId="urn:microsoft.com/office/officeart/2005/8/layout/hProcess4"/>
    <dgm:cxn modelId="{6DD46332-DAEB-440B-8A2A-2AF668B6404A}" type="presParOf" srcId="{9905208F-0601-4201-AD4A-009A5DF0D326}" destId="{90DAB1B0-B998-4031-B1B4-DE78B3B11BE4}" srcOrd="3" destOrd="0" presId="urn:microsoft.com/office/officeart/2005/8/layout/hProcess4"/>
    <dgm:cxn modelId="{6AB493CD-F1D5-4224-89CE-D8E508050D37}" type="presParOf" srcId="{9905208F-0601-4201-AD4A-009A5DF0D326}" destId="{257AFB02-4936-48AF-B222-B91ECEF6890A}" srcOrd="4" destOrd="0" presId="urn:microsoft.com/office/officeart/2005/8/layout/hProcess4"/>
    <dgm:cxn modelId="{3D242184-2942-4F29-8B8F-42843467E24D}" type="presParOf" srcId="{4123B696-71CA-4323-8857-A4962589EC5D}" destId="{C1F92D0A-6212-478F-AE64-93037F158224}" srcOrd="1" destOrd="0" presId="urn:microsoft.com/office/officeart/2005/8/layout/hProcess4"/>
    <dgm:cxn modelId="{5AD6ECCE-A939-42FA-98C8-CC40C9B48CB6}" type="presParOf" srcId="{4123B696-71CA-4323-8857-A4962589EC5D}" destId="{032C5964-C422-4B79-A828-E90F0088E91C}" srcOrd="2" destOrd="0" presId="urn:microsoft.com/office/officeart/2005/8/layout/hProcess4"/>
    <dgm:cxn modelId="{C28EE44D-015A-461D-B024-BDE0A932BDB4}" type="presParOf" srcId="{032C5964-C422-4B79-A828-E90F0088E91C}" destId="{61B7F090-9E43-4109-8E28-EA772DFA3AAC}" srcOrd="0" destOrd="0" presId="urn:microsoft.com/office/officeart/2005/8/layout/hProcess4"/>
    <dgm:cxn modelId="{EE1F5842-4189-4311-BF27-0E6B6CC4A3EC}" type="presParOf" srcId="{032C5964-C422-4B79-A828-E90F0088E91C}" destId="{E6D577B2-9F2D-4384-A11F-2D6843D501CD}" srcOrd="1" destOrd="0" presId="urn:microsoft.com/office/officeart/2005/8/layout/hProcess4"/>
    <dgm:cxn modelId="{BA9A6FEC-551F-4928-9D9E-2A7A24A74111}" type="presParOf" srcId="{032C5964-C422-4B79-A828-E90F0088E91C}" destId="{6802FECE-3FDE-42BD-BB22-FFBDED716104}" srcOrd="2" destOrd="0" presId="urn:microsoft.com/office/officeart/2005/8/layout/hProcess4"/>
    <dgm:cxn modelId="{31CD0BD4-0E9F-475C-88E9-6C126041581C}" type="presParOf" srcId="{032C5964-C422-4B79-A828-E90F0088E91C}" destId="{4FC11D1A-0DC0-4435-9585-8106720BFC3C}" srcOrd="3" destOrd="0" presId="urn:microsoft.com/office/officeart/2005/8/layout/hProcess4"/>
    <dgm:cxn modelId="{B173D6E5-4C9B-4C82-B1F3-01682DD43CF2}" type="presParOf" srcId="{032C5964-C422-4B79-A828-E90F0088E91C}" destId="{5AB34F93-8EC6-4C45-BC00-1372B62BEACB}" srcOrd="4" destOrd="0" presId="urn:microsoft.com/office/officeart/2005/8/layout/hProcess4"/>
    <dgm:cxn modelId="{7CD14368-1738-4818-B524-5935E6481A96}" type="presParOf" srcId="{4123B696-71CA-4323-8857-A4962589EC5D}" destId="{C9D00328-9C98-4DC7-9C66-1535975CA0EC}" srcOrd="3" destOrd="0" presId="urn:microsoft.com/office/officeart/2005/8/layout/hProcess4"/>
    <dgm:cxn modelId="{82D87508-1EE6-4D48-835F-0537E4186BC3}" type="presParOf" srcId="{4123B696-71CA-4323-8857-A4962589EC5D}" destId="{71BFDD85-FF60-46B6-B380-E42FBEF62987}" srcOrd="4" destOrd="0" presId="urn:microsoft.com/office/officeart/2005/8/layout/hProcess4"/>
    <dgm:cxn modelId="{608E523E-3077-415E-90AE-9E505CA0185D}" type="presParOf" srcId="{71BFDD85-FF60-46B6-B380-E42FBEF62987}" destId="{4D619F6F-96AB-44B2-80BD-C432AB79B8E7}" srcOrd="0" destOrd="0" presId="urn:microsoft.com/office/officeart/2005/8/layout/hProcess4"/>
    <dgm:cxn modelId="{DD00044F-B1F7-4A86-9AA5-2F2583544BEE}" type="presParOf" srcId="{71BFDD85-FF60-46B6-B380-E42FBEF62987}" destId="{6C981278-F45A-4215-99DA-6D6E6673AB0F}" srcOrd="1" destOrd="0" presId="urn:microsoft.com/office/officeart/2005/8/layout/hProcess4"/>
    <dgm:cxn modelId="{2D3CE909-CF09-43F2-966D-1B48505B3A35}" type="presParOf" srcId="{71BFDD85-FF60-46B6-B380-E42FBEF62987}" destId="{2346F662-7835-414A-8EF4-9E35A3B1AA83}" srcOrd="2" destOrd="0" presId="urn:microsoft.com/office/officeart/2005/8/layout/hProcess4"/>
    <dgm:cxn modelId="{8025EE6E-3ABB-42B2-8C99-8FDA4A1E2AE9}" type="presParOf" srcId="{71BFDD85-FF60-46B6-B380-E42FBEF62987}" destId="{4E9A5ABF-07AA-499A-A7FD-17F0BC10E777}" srcOrd="3" destOrd="0" presId="urn:microsoft.com/office/officeart/2005/8/layout/hProcess4"/>
    <dgm:cxn modelId="{30C91E48-16BA-4648-B9E6-54852B4ED945}" type="presParOf" srcId="{71BFDD85-FF60-46B6-B380-E42FBEF62987}" destId="{01E3E1A2-C397-42BC-8AFA-3B9E0460E1D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CD953F-F4F6-4D3A-974F-6ECEE617F49B}" type="doc">
      <dgm:prSet loTypeId="urn:microsoft.com/office/officeart/2005/8/layout/hProcess4" loCatId="process" qsTypeId="urn:microsoft.com/office/officeart/2005/8/quickstyle/simple1" qsCatId="simple" csTypeId="urn:microsoft.com/office/officeart/2005/8/colors/accent1_2" csCatId="accent1" phldr="1"/>
      <dgm:spPr/>
    </dgm:pt>
    <dgm:pt modelId="{538AEC69-EDBE-4B94-B934-8A443E08C012}">
      <dgm:prSet phldrT="[Text]"/>
      <dgm:spPr>
        <a:xfrm>
          <a:off x="522122" y="262243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dirty="0">
              <a:solidFill>
                <a:srgbClr val="FFFFFF"/>
              </a:solidFill>
              <a:latin typeface="GKV Open" pitchFamily="2" charset="0"/>
              <a:ea typeface="GKV Open" pitchFamily="2" charset="0"/>
              <a:cs typeface="GKV Open" pitchFamily="2" charset="0"/>
            </a:rPr>
            <a:t>VERORDNUNG</a:t>
          </a:r>
        </a:p>
      </dgm:t>
    </dgm:pt>
    <dgm:pt modelId="{4D8B6120-1DAB-4D27-BA9F-0CAA87C92C63}" type="parTrans" cxnId="{E89F3AA6-4A9B-48C9-9CFE-9F1857A1CCDE}">
      <dgm:prSet/>
      <dgm:spPr/>
      <dgm:t>
        <a:bodyPr/>
        <a:lstStyle/>
        <a:p>
          <a:endParaRPr lang="de-DE">
            <a:latin typeface="GKV Open" pitchFamily="2" charset="0"/>
            <a:ea typeface="GKV Open" pitchFamily="2" charset="0"/>
            <a:cs typeface="GKV Open" pitchFamily="2" charset="0"/>
          </a:endParaRPr>
        </a:p>
      </dgm:t>
    </dgm:pt>
    <dgm:pt modelId="{AF0DE4D4-3C58-4F9A-93C9-FBDED1BCA137}" type="sibTrans" cxnId="{E89F3AA6-4A9B-48C9-9CFE-9F1857A1CCDE}">
      <dgm:prSet/>
      <dgm: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B10F17"/>
        </a:solidFill>
        <a:ln>
          <a:noFill/>
        </a:ln>
        <a:effectLst/>
      </dgm:spPr>
      <dgm:t>
        <a:bodyPr/>
        <a:lstStyle/>
        <a:p>
          <a:endParaRPr lang="de-DE">
            <a:latin typeface="GKV Open" pitchFamily="2" charset="0"/>
            <a:ea typeface="GKV Open" pitchFamily="2" charset="0"/>
            <a:cs typeface="GKV Open" pitchFamily="2" charset="0"/>
          </a:endParaRPr>
        </a:p>
      </dgm:t>
    </dgm:pt>
    <dgm:pt modelId="{6DA28509-738B-4C27-9030-ECDDBD83E28A}">
      <dgm:prSet phldrT="[Text]"/>
      <dgm:spPr>
        <a:xfrm>
          <a:off x="3538585" y="68892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dirty="0">
              <a:solidFill>
                <a:srgbClr val="FFFFFF"/>
              </a:solidFill>
              <a:latin typeface="GKV Open" pitchFamily="2" charset="0"/>
              <a:ea typeface="GKV Open" pitchFamily="2" charset="0"/>
              <a:cs typeface="GKV Open" pitchFamily="2" charset="0"/>
            </a:rPr>
            <a:t>KURIERDIENST</a:t>
          </a:r>
        </a:p>
      </dgm:t>
    </dgm:pt>
    <dgm:pt modelId="{F36BF777-288E-40DD-865D-73D56A1921CA}" type="parTrans" cxnId="{6C4ECFAD-9B84-41F2-A634-E352E616E3E1}">
      <dgm:prSet/>
      <dgm:spPr/>
      <dgm:t>
        <a:bodyPr/>
        <a:lstStyle/>
        <a:p>
          <a:endParaRPr lang="de-DE">
            <a:latin typeface="GKV Open" pitchFamily="2" charset="0"/>
            <a:ea typeface="GKV Open" pitchFamily="2" charset="0"/>
            <a:cs typeface="GKV Open" pitchFamily="2" charset="0"/>
          </a:endParaRPr>
        </a:p>
      </dgm:t>
    </dgm:pt>
    <dgm:pt modelId="{1957E3EF-D7DD-48D7-95CE-B273CCF8CFF2}" type="sibTrans" cxnId="{6C4ECFAD-9B84-41F2-A634-E352E616E3E1}">
      <dgm:prSet/>
      <dgm:spPr>
        <a:xfrm>
          <a:off x="4308425" y="-96968"/>
          <a:ext cx="2922401" cy="2922401"/>
        </a:xfrm>
        <a:prstGeom prst="circularArrow">
          <a:avLst>
            <a:gd name="adj1" fmla="val 2959"/>
            <a:gd name="adj2" fmla="val 362444"/>
            <a:gd name="adj3" fmla="val 19462045"/>
            <a:gd name="adj4" fmla="val 12575511"/>
            <a:gd name="adj5" fmla="val 3452"/>
          </a:avLst>
        </a:prstGeom>
        <a:solidFill>
          <a:srgbClr val="B10F17"/>
        </a:solidFill>
        <a:ln>
          <a:noFill/>
        </a:ln>
        <a:effectLst/>
      </dgm:spPr>
      <dgm:t>
        <a:bodyPr/>
        <a:lstStyle/>
        <a:p>
          <a:endParaRPr lang="de-DE">
            <a:latin typeface="GKV Open" pitchFamily="2" charset="0"/>
            <a:ea typeface="GKV Open" pitchFamily="2" charset="0"/>
            <a:cs typeface="GKV Open" pitchFamily="2" charset="0"/>
          </a:endParaRPr>
        </a:p>
      </dgm:t>
    </dgm:pt>
    <dgm:pt modelId="{7963E325-95C1-4BDC-B097-3291F51F9A1E}">
      <dgm:prSet phldrT="[Text]"/>
      <dgm:spPr>
        <a:xfrm>
          <a:off x="6555049" y="2622431"/>
          <a:ext cx="2083770" cy="828646"/>
        </a:xfrm>
        <a:prstGeom prst="rect">
          <a:avLst/>
        </a:prstGeom>
        <a:solidFill>
          <a:srgbClr val="B10F17"/>
        </a:solidFill>
        <a:ln w="15875" cap="flat" cmpd="sng" algn="ctr">
          <a:solidFill>
            <a:srgbClr val="FFFFFF">
              <a:hueOff val="0"/>
              <a:satOff val="0"/>
              <a:lumOff val="0"/>
              <a:alphaOff val="0"/>
            </a:srgbClr>
          </a:solidFill>
          <a:prstDash val="solid"/>
        </a:ln>
        <a:effectLst/>
      </dgm:spPr>
      <dgm:t>
        <a:bodyPr/>
        <a:lstStyle/>
        <a:p>
          <a:pPr>
            <a:buNone/>
          </a:pPr>
          <a:r>
            <a:rPr lang="de-DE" dirty="0">
              <a:solidFill>
                <a:srgbClr val="FFFFFF"/>
              </a:solidFill>
              <a:latin typeface="GKV Open" pitchFamily="2" charset="0"/>
              <a:ea typeface="GKV Open" pitchFamily="2" charset="0"/>
              <a:cs typeface="GKV Open" pitchFamily="2" charset="0"/>
            </a:rPr>
            <a:t>ARZNEIMITTEL-ABGABE</a:t>
          </a:r>
        </a:p>
      </dgm:t>
    </dgm:pt>
    <dgm:pt modelId="{01CD3D78-0CEA-41A1-A0B6-4E90E9B2E5BE}" type="parTrans" cxnId="{AEA58069-92C4-4822-832B-32CFADF6BDDD}">
      <dgm:prSet/>
      <dgm:spPr/>
      <dgm:t>
        <a:bodyPr/>
        <a:lstStyle/>
        <a:p>
          <a:endParaRPr lang="de-DE">
            <a:latin typeface="GKV Open" pitchFamily="2" charset="0"/>
            <a:ea typeface="GKV Open" pitchFamily="2" charset="0"/>
            <a:cs typeface="GKV Open" pitchFamily="2" charset="0"/>
          </a:endParaRPr>
        </a:p>
      </dgm:t>
    </dgm:pt>
    <dgm:pt modelId="{66705F87-E5E2-4A17-BF7B-EC3EB979DDB4}" type="sibTrans" cxnId="{AEA58069-92C4-4822-832B-32CFADF6BDDD}">
      <dgm:prSet/>
      <dgm:spPr/>
      <dgm:t>
        <a:bodyPr/>
        <a:lstStyle/>
        <a:p>
          <a:endParaRPr lang="de-DE">
            <a:latin typeface="GKV Open" pitchFamily="2" charset="0"/>
            <a:ea typeface="GKV Open" pitchFamily="2" charset="0"/>
            <a:cs typeface="GKV Open" pitchFamily="2" charset="0"/>
          </a:endParaRPr>
        </a:p>
      </dgm:t>
    </dgm:pt>
    <dgm:pt modelId="{593086C3-6243-4BF4-98FC-81B7410E632A}">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None/>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2ECA0DD9-9285-40AA-80F2-D474056191C7}" type="parTrans" cxnId="{18E39BBB-6AAE-49AE-A876-6513A960B11F}">
      <dgm:prSet/>
      <dgm:spPr/>
      <dgm:t>
        <a:bodyPr/>
        <a:lstStyle/>
        <a:p>
          <a:endParaRPr lang="de-DE"/>
        </a:p>
      </dgm:t>
    </dgm:pt>
    <dgm:pt modelId="{A6FC1071-245B-4E26-ABE2-B6AF06BF8D6C}" type="sibTrans" cxnId="{18E39BBB-6AAE-49AE-A876-6513A960B11F}">
      <dgm:prSet/>
      <dgm:spPr/>
      <dgm:t>
        <a:bodyPr/>
        <a:lstStyle/>
        <a:p>
          <a:endParaRPr lang="de-DE"/>
        </a:p>
      </dgm:t>
    </dgm:pt>
    <dgm:pt modelId="{46BFB20A-BE1C-40DA-9B25-B9A4050970AE}">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B24C546D-CA3B-43B2-ACC5-E1557A17D32E}" type="parTrans" cxnId="{218FFB73-0078-4BA9-85B9-FF410350C81D}">
      <dgm:prSet/>
      <dgm:spPr/>
      <dgm:t>
        <a:bodyPr/>
        <a:lstStyle/>
        <a:p>
          <a:endParaRPr lang="de-DE"/>
        </a:p>
      </dgm:t>
    </dgm:pt>
    <dgm:pt modelId="{B88888A0-E149-48CE-B799-B4A59A4FBF32}" type="sibTrans" cxnId="{218FFB73-0078-4BA9-85B9-FF410350C81D}">
      <dgm:prSet/>
      <dgm:spPr/>
      <dgm:t>
        <a:bodyPr/>
        <a:lstStyle/>
        <a:p>
          <a:endParaRPr lang="de-DE"/>
        </a:p>
      </dgm:t>
    </dgm:pt>
    <dgm:pt modelId="{D4D6899C-E0C3-42D7-BE7D-13A574883675}">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D4C7C273-9903-4FC5-8915-48120F523FD4}" type="parTrans" cxnId="{4BD40C92-2EA5-4D5E-BE44-2EC9DD75766A}">
      <dgm:prSet/>
      <dgm:spPr/>
      <dgm:t>
        <a:bodyPr/>
        <a:lstStyle/>
        <a:p>
          <a:endParaRPr lang="de-DE"/>
        </a:p>
      </dgm:t>
    </dgm:pt>
    <dgm:pt modelId="{1B7CEA33-CD3D-4F5F-BAA9-ACF9CDB21C53}" type="sibTrans" cxnId="{4BD40C92-2EA5-4D5E-BE44-2EC9DD75766A}">
      <dgm:prSet/>
      <dgm:spPr/>
      <dgm:t>
        <a:bodyPr/>
        <a:lstStyle/>
        <a:p>
          <a:endParaRPr lang="de-DE"/>
        </a:p>
      </dgm:t>
    </dgm:pt>
    <dgm:pt modelId="{6F771D23-CFC3-43C9-A8DC-FBDB9E0D9C29}">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8DACB5ED-B2BC-4E2F-A550-78832B4905E2}" type="parTrans" cxnId="{2B941213-567B-46B9-9D3F-D232433E8521}">
      <dgm:prSet/>
      <dgm:spPr/>
      <dgm:t>
        <a:bodyPr/>
        <a:lstStyle/>
        <a:p>
          <a:endParaRPr lang="de-DE"/>
        </a:p>
      </dgm:t>
    </dgm:pt>
    <dgm:pt modelId="{3F6AA692-E7A9-4FB5-B5D0-BF6A51C5182B}" type="sibTrans" cxnId="{2B941213-567B-46B9-9D3F-D232433E8521}">
      <dgm:prSet/>
      <dgm:spPr/>
      <dgm:t>
        <a:bodyPr/>
        <a:lstStyle/>
        <a:p>
          <a:endParaRPr lang="de-DE"/>
        </a:p>
      </dgm:t>
    </dgm:pt>
    <dgm:pt modelId="{614B8721-733F-470B-8596-92639020CF20}">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39D20DEC-5075-47DC-B13A-91D88E5528F0}" type="parTrans" cxnId="{EACA3E7D-D84B-42F5-B1EA-FF0A1366DE7F}">
      <dgm:prSet/>
      <dgm:spPr/>
      <dgm:t>
        <a:bodyPr/>
        <a:lstStyle/>
        <a:p>
          <a:endParaRPr lang="de-DE"/>
        </a:p>
      </dgm:t>
    </dgm:pt>
    <dgm:pt modelId="{3E38DA15-F460-4FE7-8FA2-BC7FABCBB563}" type="sibTrans" cxnId="{EACA3E7D-D84B-42F5-B1EA-FF0A1366DE7F}">
      <dgm:prSet/>
      <dgm:spPr/>
      <dgm:t>
        <a:bodyPr/>
        <a:lstStyle/>
        <a:p>
          <a:endParaRPr lang="de-DE"/>
        </a:p>
      </dgm:t>
    </dgm:pt>
    <dgm:pt modelId="{49B8A4D3-CBBE-4ECD-9A2E-8ADFD0F84598}">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Vorlegen Versichertenkarten in der Arztpraxis und ggf. Abholung  der Token</a:t>
          </a:r>
        </a:p>
      </dgm:t>
    </dgm:pt>
    <dgm:pt modelId="{5897BF83-4C07-41CD-954D-6B13912B23D7}" type="parTrans" cxnId="{1BDAA517-FD3A-4E82-9A17-7B792ED9FDD3}">
      <dgm:prSet/>
      <dgm:spPr/>
      <dgm:t>
        <a:bodyPr/>
        <a:lstStyle/>
        <a:p>
          <a:endParaRPr lang="de-DE"/>
        </a:p>
      </dgm:t>
    </dgm:pt>
    <dgm:pt modelId="{78D13535-BCEF-40A5-8243-537EBEDDC9B3}" type="sibTrans" cxnId="{1BDAA517-FD3A-4E82-9A17-7B792ED9FDD3}">
      <dgm:prSet/>
      <dgm:spPr/>
      <dgm:t>
        <a:bodyPr/>
        <a:lstStyle/>
        <a:p>
          <a:endParaRPr lang="de-DE"/>
        </a:p>
      </dgm:t>
    </dgm:pt>
    <dgm:pt modelId="{B06F8524-5FBC-4073-9D54-6C7AADD954F3}">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Verordnung von Arzneimitteln zum Quartalsbeginn durch eine ärztliche Person</a:t>
          </a:r>
        </a:p>
      </dgm:t>
    </dgm:pt>
    <dgm:pt modelId="{5BA195B6-B7AB-4E49-A58A-2AC35FE4F7A9}" type="parTrans" cxnId="{24248962-AB65-4E0A-8713-4E416CE44505}">
      <dgm:prSet/>
      <dgm:spPr/>
      <dgm:t>
        <a:bodyPr/>
        <a:lstStyle/>
        <a:p>
          <a:endParaRPr lang="de-DE"/>
        </a:p>
      </dgm:t>
    </dgm:pt>
    <dgm:pt modelId="{13599EB1-DD2F-45C2-A6BC-6C624864FD87}" type="sibTrans" cxnId="{24248962-AB65-4E0A-8713-4E416CE44505}">
      <dgm:prSet/>
      <dgm:spPr/>
      <dgm:t>
        <a:bodyPr/>
        <a:lstStyle/>
        <a:p>
          <a:endParaRPr lang="de-DE"/>
        </a:p>
      </dgm:t>
    </dgm:pt>
    <dgm:pt modelId="{683632DF-D4DE-4B0C-8AD4-5E04D1F8014E}">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Vorlage Token bzw. Übergabe Versichertenkarte an Apotheke</a:t>
          </a:r>
        </a:p>
      </dgm:t>
    </dgm:pt>
    <dgm:pt modelId="{67443062-919C-4076-A6C0-F04686A5125F}" type="parTrans" cxnId="{193B7AA7-3506-4831-BE05-CE39A5A99C00}">
      <dgm:prSet/>
      <dgm:spPr/>
      <dgm:t>
        <a:bodyPr/>
        <a:lstStyle/>
        <a:p>
          <a:endParaRPr lang="de-DE"/>
        </a:p>
      </dgm:t>
    </dgm:pt>
    <dgm:pt modelId="{AF0588DA-D6CD-4E16-9357-5811F280D636}" type="sibTrans" cxnId="{193B7AA7-3506-4831-BE05-CE39A5A99C00}">
      <dgm:prSet/>
      <dgm:spPr/>
      <dgm:t>
        <a:bodyPr/>
        <a:lstStyle/>
        <a:p>
          <a:endParaRPr lang="de-DE"/>
        </a:p>
      </dgm:t>
    </dgm:pt>
    <dgm:pt modelId="{3CB6F16F-7687-48CF-94E9-67BD940D5D50}">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Speichern des E-Rezepts in der Telematikinfrastruktur und ggf. Ausdruck Token in der Arztpraxis</a:t>
          </a:r>
        </a:p>
      </dgm:t>
    </dgm:pt>
    <dgm:pt modelId="{D02D6924-004D-4C12-9BC7-351C8FBF9729}" type="parTrans" cxnId="{261BA61E-C829-45A7-80BC-FAD0248C1FF2}">
      <dgm:prSet/>
      <dgm:spPr/>
      <dgm:t>
        <a:bodyPr/>
        <a:lstStyle/>
        <a:p>
          <a:endParaRPr lang="de-DE"/>
        </a:p>
      </dgm:t>
    </dgm:pt>
    <dgm:pt modelId="{EDC6B54F-02CE-4920-AAEB-30B8396EA176}" type="sibTrans" cxnId="{261BA61E-C829-45A7-80BC-FAD0248C1FF2}">
      <dgm:prSet/>
      <dgm:spPr/>
      <dgm:t>
        <a:bodyPr/>
        <a:lstStyle/>
        <a:p>
          <a:endParaRPr lang="de-DE"/>
        </a:p>
      </dgm:t>
    </dgm:pt>
    <dgm:pt modelId="{B120370F-55B5-47D0-B04A-1B9BA5710CBD}">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Font typeface="Arial" panose="020B0604020202020204" pitchFamily="34" charset="0"/>
            <a:buNone/>
          </a:pPr>
          <a:endParaRPr lang="de-DE" sz="1000" dirty="0">
            <a:solidFill>
              <a:srgbClr val="000000">
                <a:hueOff val="0"/>
                <a:satOff val="0"/>
                <a:lumOff val="0"/>
                <a:alphaOff val="0"/>
              </a:srgbClr>
            </a:solidFill>
            <a:latin typeface="GKV Open" pitchFamily="2" charset="0"/>
            <a:ea typeface="GKV Open" pitchFamily="2" charset="0"/>
            <a:cs typeface="GKV Open" pitchFamily="2" charset="0"/>
          </a:endParaRPr>
        </a:p>
      </dgm:t>
    </dgm:pt>
    <dgm:pt modelId="{B9027189-6E52-4187-90E8-0E57D31E2A3D}" type="parTrans" cxnId="{8DB31FC6-C1D4-4510-BEFA-80AE95AC97CB}">
      <dgm:prSet/>
      <dgm:spPr/>
      <dgm:t>
        <a:bodyPr/>
        <a:lstStyle/>
        <a:p>
          <a:endParaRPr lang="de-DE"/>
        </a:p>
      </dgm:t>
    </dgm:pt>
    <dgm:pt modelId="{5B9EE8DA-B66B-4CE7-A17C-F1A5CABE3FA7}" type="sibTrans" cxnId="{8DB31FC6-C1D4-4510-BEFA-80AE95AC97CB}">
      <dgm:prSet/>
      <dgm:spPr/>
      <dgm:t>
        <a:bodyPr/>
        <a:lstStyle/>
        <a:p>
          <a:endParaRPr lang="de-DE"/>
        </a:p>
      </dgm:t>
    </dgm:pt>
    <dgm:pt modelId="{16D935DA-F355-4F77-9416-1A7AAA571614}">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Rückfahrt zur Einrichtung oder zur Apotheke</a:t>
          </a:r>
        </a:p>
      </dgm:t>
    </dgm:pt>
    <dgm:pt modelId="{0C18936B-FD19-4FB2-9700-7B40B72E98E2}" type="parTrans" cxnId="{3E07F2EC-A253-4B0F-9BE4-B8E7AC2450E4}">
      <dgm:prSet/>
      <dgm:spPr/>
      <dgm:t>
        <a:bodyPr/>
        <a:lstStyle/>
        <a:p>
          <a:endParaRPr lang="de-DE"/>
        </a:p>
      </dgm:t>
    </dgm:pt>
    <dgm:pt modelId="{A8570C32-A8A2-4432-9176-A268303704FA}" type="sibTrans" cxnId="{3E07F2EC-A253-4B0F-9BE4-B8E7AC2450E4}">
      <dgm:prSet/>
      <dgm:spPr/>
      <dgm:t>
        <a:bodyPr/>
        <a:lstStyle/>
        <a:p>
          <a:endParaRPr lang="de-DE"/>
        </a:p>
      </dgm:t>
    </dgm:pt>
    <dgm:pt modelId="{E17ACEC3-74B3-4EC0-A5D3-9BFB0151B26F}">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Abgabe von Arzneimittel durch Apotheke</a:t>
          </a:r>
        </a:p>
      </dgm:t>
    </dgm:pt>
    <dgm:pt modelId="{D1BE7154-DCC1-4F35-B6B0-90E187BBB095}" type="parTrans" cxnId="{FDFA9427-94F4-4AFA-BA4B-75B2F60CAD10}">
      <dgm:prSet/>
      <dgm:spPr/>
      <dgm:t>
        <a:bodyPr/>
        <a:lstStyle/>
        <a:p>
          <a:endParaRPr lang="de-DE"/>
        </a:p>
      </dgm:t>
    </dgm:pt>
    <dgm:pt modelId="{3378AB20-1620-4CE3-AAF2-2227950B733D}" type="sibTrans" cxnId="{FDFA9427-94F4-4AFA-BA4B-75B2F60CAD10}">
      <dgm:prSet/>
      <dgm:spPr/>
      <dgm:t>
        <a:bodyPr/>
        <a:lstStyle/>
        <a:p>
          <a:endParaRPr lang="de-DE"/>
        </a:p>
      </dgm:t>
    </dgm:pt>
    <dgm:pt modelId="{8E478893-3375-4B4D-96D7-B7138419631A}">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Rückfahrt zur Einrichtung </a:t>
          </a:r>
        </a:p>
      </dgm:t>
    </dgm:pt>
    <dgm:pt modelId="{F84A5DE7-A5D6-4ADF-A801-D5A2622F3B16}" type="parTrans" cxnId="{9AC323CF-E510-49AE-8101-B4565528A7DE}">
      <dgm:prSet/>
      <dgm:spPr/>
      <dgm:t>
        <a:bodyPr/>
        <a:lstStyle/>
        <a:p>
          <a:endParaRPr lang="de-DE"/>
        </a:p>
      </dgm:t>
    </dgm:pt>
    <dgm:pt modelId="{AAD294C1-4018-4C86-A47C-3A00FB127459}" type="sibTrans" cxnId="{9AC323CF-E510-49AE-8101-B4565528A7DE}">
      <dgm:prSet/>
      <dgm:spPr/>
      <dgm:t>
        <a:bodyPr/>
        <a:lstStyle/>
        <a:p>
          <a:endParaRPr lang="de-DE"/>
        </a:p>
      </dgm:t>
    </dgm:pt>
    <dgm:pt modelId="{12F12F43-201F-4401-B6E5-066DCB42EA55}">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ct val="15000"/>
            </a:spcAft>
            <a:buFont typeface="Arial" panose="020B0604020202020204" pitchFamily="34" charset="0"/>
            <a:buChar char="•"/>
          </a:pPr>
          <a:endParaRPr lang="de-DE" sz="1000">
            <a:solidFill>
              <a:srgbClr val="000000">
                <a:hueOff val="0"/>
                <a:satOff val="0"/>
                <a:lumOff val="0"/>
                <a:alphaOff val="0"/>
              </a:srgbClr>
            </a:solidFill>
            <a:latin typeface="GKV Open" pitchFamily="2" charset="0"/>
            <a:ea typeface="GKV Open" pitchFamily="2" charset="0"/>
            <a:cs typeface="GKV Open" pitchFamily="2" charset="0"/>
          </a:endParaRPr>
        </a:p>
      </dgm:t>
    </dgm:pt>
    <dgm:pt modelId="{68F1B023-BEE4-4527-8401-2C87C09F05F6}" type="parTrans" cxnId="{F570C3DC-EB4C-47EF-ABC6-059BF49C6B3B}">
      <dgm:prSet/>
      <dgm:spPr/>
      <dgm:t>
        <a:bodyPr/>
        <a:lstStyle/>
        <a:p>
          <a:endParaRPr lang="de-DE"/>
        </a:p>
      </dgm:t>
    </dgm:pt>
    <dgm:pt modelId="{547EFF37-032B-44BA-859C-8C6C2F898FE5}" type="sibTrans" cxnId="{F570C3DC-EB4C-47EF-ABC6-059BF49C6B3B}">
      <dgm:prSet/>
      <dgm:spPr/>
      <dgm:t>
        <a:bodyPr/>
        <a:lstStyle/>
        <a:p>
          <a:endParaRPr lang="de-DE"/>
        </a:p>
      </dgm:t>
    </dgm:pt>
    <dgm:pt modelId="{70AB8B37-0EEC-430B-9074-69D1132DB357}">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Hinfahrt zur Arztpraxis</a:t>
          </a:r>
        </a:p>
      </dgm:t>
    </dgm:pt>
    <dgm:pt modelId="{92FE7B14-C5FA-4F78-8A9C-F30B70CE689F}" type="parTrans" cxnId="{4D370B22-6E56-415B-934B-AF399B3B0795}">
      <dgm:prSet/>
      <dgm:spPr/>
      <dgm:t>
        <a:bodyPr/>
        <a:lstStyle/>
        <a:p>
          <a:endParaRPr lang="de-DE"/>
        </a:p>
      </dgm:t>
    </dgm:pt>
    <dgm:pt modelId="{AA1C171B-88B0-4C29-85D5-8219C075AC90}" type="sibTrans" cxnId="{4D370B22-6E56-415B-934B-AF399B3B0795}">
      <dgm:prSet/>
      <dgm:spPr/>
      <dgm:t>
        <a:bodyPr/>
        <a:lstStyle/>
        <a:p>
          <a:endParaRPr lang="de-DE"/>
        </a:p>
      </dgm:t>
    </dgm:pt>
    <dgm:pt modelId="{1D05727A-1E63-4E32-9B4E-22AEC8AE7E52}">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Hinfahrt zur Apotheke</a:t>
          </a:r>
        </a:p>
      </dgm:t>
    </dgm:pt>
    <dgm:pt modelId="{675F429A-7C85-4CBC-A0D5-75F23BA3DA56}" type="parTrans" cxnId="{D2235928-6A02-456E-BEB7-422733CDACB1}">
      <dgm:prSet/>
      <dgm:spPr/>
      <dgm:t>
        <a:bodyPr/>
        <a:lstStyle/>
        <a:p>
          <a:endParaRPr lang="de-DE"/>
        </a:p>
      </dgm:t>
    </dgm:pt>
    <dgm:pt modelId="{576DBF6B-1F24-4606-8E34-5D25AA6E576F}" type="sibTrans" cxnId="{D2235928-6A02-456E-BEB7-422733CDACB1}">
      <dgm:prSet/>
      <dgm:spPr/>
      <dgm:t>
        <a:bodyPr/>
        <a:lstStyle/>
        <a:p>
          <a:endParaRPr lang="de-DE"/>
        </a:p>
      </dgm:t>
    </dgm:pt>
    <dgm:pt modelId="{D11D75CC-6E22-4FE6-8F4F-7D8A4D312283}" type="pres">
      <dgm:prSet presAssocID="{3ACD953F-F4F6-4D3A-974F-6ECEE617F49B}" presName="Name0" presStyleCnt="0">
        <dgm:presLayoutVars>
          <dgm:dir/>
          <dgm:animLvl val="lvl"/>
          <dgm:resizeHandles val="exact"/>
        </dgm:presLayoutVars>
      </dgm:prSet>
      <dgm:spPr/>
    </dgm:pt>
    <dgm:pt modelId="{9612B948-EC3C-4AAD-8F02-50F36CA2D8C8}" type="pres">
      <dgm:prSet presAssocID="{3ACD953F-F4F6-4D3A-974F-6ECEE617F49B}" presName="tSp" presStyleCnt="0"/>
      <dgm:spPr/>
    </dgm:pt>
    <dgm:pt modelId="{4E93ACE3-2906-4E16-9487-58F049F60501}" type="pres">
      <dgm:prSet presAssocID="{3ACD953F-F4F6-4D3A-974F-6ECEE617F49B}" presName="bSp" presStyleCnt="0"/>
      <dgm:spPr/>
    </dgm:pt>
    <dgm:pt modelId="{4123B696-71CA-4323-8857-A4962589EC5D}" type="pres">
      <dgm:prSet presAssocID="{3ACD953F-F4F6-4D3A-974F-6ECEE617F49B}" presName="process" presStyleCnt="0"/>
      <dgm:spPr/>
    </dgm:pt>
    <dgm:pt modelId="{9905208F-0601-4201-AD4A-009A5DF0D326}" type="pres">
      <dgm:prSet presAssocID="{538AEC69-EDBE-4B94-B934-8A443E08C012}" presName="composite1" presStyleCnt="0"/>
      <dgm:spPr/>
    </dgm:pt>
    <dgm:pt modelId="{85B4CFC3-4CE3-48C2-AFF3-846ABB54FCB2}" type="pres">
      <dgm:prSet presAssocID="{538AEC69-EDBE-4B94-B934-8A443E08C012}" presName="dummyNode1" presStyleLbl="node1" presStyleIdx="0" presStyleCnt="3"/>
      <dgm:spPr/>
    </dgm:pt>
    <dgm:pt modelId="{42B07555-E286-472B-9DD2-EC24C3887CA0}" type="pres">
      <dgm:prSet presAssocID="{538AEC69-EDBE-4B94-B934-8A443E08C012}" presName="childNode1" presStyleLbl="bgAcc1" presStyleIdx="0" presStyleCnt="3">
        <dgm:presLayoutVars>
          <dgm:bulletEnabled val="1"/>
        </dgm:presLayoutVars>
      </dgm:prSet>
      <dgm:spPr>
        <a:prstGeom prst="rect">
          <a:avLst/>
        </a:prstGeom>
      </dgm:spPr>
    </dgm:pt>
    <dgm:pt modelId="{E3F685D2-260C-4F76-8937-D7B714E3D488}" type="pres">
      <dgm:prSet presAssocID="{538AEC69-EDBE-4B94-B934-8A443E08C012}" presName="childNode1tx" presStyleLbl="bgAcc1" presStyleIdx="0" presStyleCnt="3">
        <dgm:presLayoutVars>
          <dgm:bulletEnabled val="1"/>
        </dgm:presLayoutVars>
      </dgm:prSet>
      <dgm:spPr/>
    </dgm:pt>
    <dgm:pt modelId="{90DAB1B0-B998-4031-B1B4-DE78B3B11BE4}" type="pres">
      <dgm:prSet presAssocID="{538AEC69-EDBE-4B94-B934-8A443E08C012}" presName="parentNode1" presStyleLbl="node1" presStyleIdx="0" presStyleCnt="3">
        <dgm:presLayoutVars>
          <dgm:chMax val="1"/>
          <dgm:bulletEnabled val="1"/>
        </dgm:presLayoutVars>
      </dgm:prSet>
      <dgm:spPr>
        <a:prstGeom prst="rect">
          <a:avLst/>
        </a:prstGeom>
      </dgm:spPr>
    </dgm:pt>
    <dgm:pt modelId="{257AFB02-4936-48AF-B222-B91ECEF6890A}" type="pres">
      <dgm:prSet presAssocID="{538AEC69-EDBE-4B94-B934-8A443E08C012}" presName="connSite1" presStyleCnt="0"/>
      <dgm:spPr/>
    </dgm:pt>
    <dgm:pt modelId="{C1F92D0A-6212-478F-AE64-93037F158224}" type="pres">
      <dgm:prSet presAssocID="{AF0DE4D4-3C58-4F9A-93C9-FBDED1BCA137}" presName="Name9" presStyleLbl="sibTrans2D1" presStyleIdx="0" presStyleCnt="2"/>
      <dgm:spPr/>
    </dgm:pt>
    <dgm:pt modelId="{032C5964-C422-4B79-A828-E90F0088E91C}" type="pres">
      <dgm:prSet presAssocID="{6DA28509-738B-4C27-9030-ECDDBD83E28A}" presName="composite2" presStyleCnt="0"/>
      <dgm:spPr/>
    </dgm:pt>
    <dgm:pt modelId="{61B7F090-9E43-4109-8E28-EA772DFA3AAC}" type="pres">
      <dgm:prSet presAssocID="{6DA28509-738B-4C27-9030-ECDDBD83E28A}" presName="dummyNode2" presStyleLbl="node1" presStyleIdx="0" presStyleCnt="3"/>
      <dgm:spPr/>
    </dgm:pt>
    <dgm:pt modelId="{E6D577B2-9F2D-4384-A11F-2D6843D501CD}" type="pres">
      <dgm:prSet presAssocID="{6DA28509-738B-4C27-9030-ECDDBD83E28A}" presName="childNode2" presStyleLbl="bgAcc1" presStyleIdx="1" presStyleCnt="3">
        <dgm:presLayoutVars>
          <dgm:bulletEnabled val="1"/>
        </dgm:presLayoutVars>
      </dgm:prSet>
      <dgm:spPr>
        <a:prstGeom prst="rect">
          <a:avLst/>
        </a:prstGeom>
      </dgm:spPr>
    </dgm:pt>
    <dgm:pt modelId="{6802FECE-3FDE-42BD-BB22-FFBDED716104}" type="pres">
      <dgm:prSet presAssocID="{6DA28509-738B-4C27-9030-ECDDBD83E28A}" presName="childNode2tx" presStyleLbl="bgAcc1" presStyleIdx="1" presStyleCnt="3">
        <dgm:presLayoutVars>
          <dgm:bulletEnabled val="1"/>
        </dgm:presLayoutVars>
      </dgm:prSet>
      <dgm:spPr/>
    </dgm:pt>
    <dgm:pt modelId="{4FC11D1A-0DC0-4435-9585-8106720BFC3C}" type="pres">
      <dgm:prSet presAssocID="{6DA28509-738B-4C27-9030-ECDDBD83E28A}" presName="parentNode2" presStyleLbl="node1" presStyleIdx="1" presStyleCnt="3">
        <dgm:presLayoutVars>
          <dgm:chMax val="0"/>
          <dgm:bulletEnabled val="1"/>
        </dgm:presLayoutVars>
      </dgm:prSet>
      <dgm:spPr>
        <a:prstGeom prst="rect">
          <a:avLst/>
        </a:prstGeom>
      </dgm:spPr>
    </dgm:pt>
    <dgm:pt modelId="{5AB34F93-8EC6-4C45-BC00-1372B62BEACB}" type="pres">
      <dgm:prSet presAssocID="{6DA28509-738B-4C27-9030-ECDDBD83E28A}" presName="connSite2" presStyleCnt="0"/>
      <dgm:spPr/>
    </dgm:pt>
    <dgm:pt modelId="{C9D00328-9C98-4DC7-9C66-1535975CA0EC}" type="pres">
      <dgm:prSet presAssocID="{1957E3EF-D7DD-48D7-95CE-B273CCF8CFF2}" presName="Name18" presStyleLbl="sibTrans2D1" presStyleIdx="1" presStyleCnt="2"/>
      <dgm:spPr/>
    </dgm:pt>
    <dgm:pt modelId="{71BFDD85-FF60-46B6-B380-E42FBEF62987}" type="pres">
      <dgm:prSet presAssocID="{7963E325-95C1-4BDC-B097-3291F51F9A1E}" presName="composite1" presStyleCnt="0"/>
      <dgm:spPr/>
    </dgm:pt>
    <dgm:pt modelId="{4D619F6F-96AB-44B2-80BD-C432AB79B8E7}" type="pres">
      <dgm:prSet presAssocID="{7963E325-95C1-4BDC-B097-3291F51F9A1E}" presName="dummyNode1" presStyleLbl="node1" presStyleIdx="1" presStyleCnt="3"/>
      <dgm:spPr/>
    </dgm:pt>
    <dgm:pt modelId="{6C981278-F45A-4215-99DA-6D6E6673AB0F}" type="pres">
      <dgm:prSet presAssocID="{7963E325-95C1-4BDC-B097-3291F51F9A1E}" presName="childNode1" presStyleLbl="bgAcc1" presStyleIdx="2" presStyleCnt="3">
        <dgm:presLayoutVars>
          <dgm:bulletEnabled val="1"/>
        </dgm:presLayoutVars>
      </dgm:prSet>
      <dgm:spPr>
        <a:prstGeom prst="rect">
          <a:avLst/>
        </a:prstGeom>
      </dgm:spPr>
    </dgm:pt>
    <dgm:pt modelId="{2346F662-7835-414A-8EF4-9E35A3B1AA83}" type="pres">
      <dgm:prSet presAssocID="{7963E325-95C1-4BDC-B097-3291F51F9A1E}" presName="childNode1tx" presStyleLbl="bgAcc1" presStyleIdx="2" presStyleCnt="3">
        <dgm:presLayoutVars>
          <dgm:bulletEnabled val="1"/>
        </dgm:presLayoutVars>
      </dgm:prSet>
      <dgm:spPr/>
    </dgm:pt>
    <dgm:pt modelId="{4E9A5ABF-07AA-499A-A7FD-17F0BC10E777}" type="pres">
      <dgm:prSet presAssocID="{7963E325-95C1-4BDC-B097-3291F51F9A1E}" presName="parentNode1" presStyleLbl="node1" presStyleIdx="2" presStyleCnt="3">
        <dgm:presLayoutVars>
          <dgm:chMax val="1"/>
          <dgm:bulletEnabled val="1"/>
        </dgm:presLayoutVars>
      </dgm:prSet>
      <dgm:spPr>
        <a:prstGeom prst="rect">
          <a:avLst/>
        </a:prstGeom>
      </dgm:spPr>
    </dgm:pt>
    <dgm:pt modelId="{01E3E1A2-C397-42BC-8AFA-3B9E0460E1DF}" type="pres">
      <dgm:prSet presAssocID="{7963E325-95C1-4BDC-B097-3291F51F9A1E}" presName="connSite1" presStyleCnt="0"/>
      <dgm:spPr/>
    </dgm:pt>
  </dgm:ptLst>
  <dgm:cxnLst>
    <dgm:cxn modelId="{48FF5A02-0A3E-4D3C-95CF-30A07C181675}" type="presOf" srcId="{614B8721-733F-470B-8596-92639020CF20}" destId="{6802FECE-3FDE-42BD-BB22-FFBDED716104}" srcOrd="1" destOrd="3" presId="urn:microsoft.com/office/officeart/2005/8/layout/hProcess4"/>
    <dgm:cxn modelId="{36B8E30E-905D-47BF-920E-A3B847C860F5}" type="presOf" srcId="{D4D6899C-E0C3-42D7-BE7D-13A574883675}" destId="{E3F685D2-260C-4F76-8937-D7B714E3D488}" srcOrd="1" destOrd="4" presId="urn:microsoft.com/office/officeart/2005/8/layout/hProcess4"/>
    <dgm:cxn modelId="{CE70EB11-A135-472E-A3CF-10740CDCFE3F}" type="presOf" srcId="{1957E3EF-D7DD-48D7-95CE-B273CCF8CFF2}" destId="{C9D00328-9C98-4DC7-9C66-1535975CA0EC}" srcOrd="0" destOrd="0" presId="urn:microsoft.com/office/officeart/2005/8/layout/hProcess4"/>
    <dgm:cxn modelId="{2B941213-567B-46B9-9D3F-D232433E8521}" srcId="{538AEC69-EDBE-4B94-B934-8A443E08C012}" destId="{6F771D23-CFC3-43C9-A8DC-FBDB9E0D9C29}" srcOrd="3" destOrd="0" parTransId="{8DACB5ED-B2BC-4E2F-A550-78832B4905E2}" sibTransId="{3F6AA692-E7A9-4FB5-B5D0-BF6A51C5182B}"/>
    <dgm:cxn modelId="{90968717-BE37-4AAE-8053-94899F377AD4}" type="presOf" srcId="{46BFB20A-BE1C-40DA-9B25-B9A4050970AE}" destId="{6802FECE-3FDE-42BD-BB22-FFBDED716104}" srcOrd="1" destOrd="4" presId="urn:microsoft.com/office/officeart/2005/8/layout/hProcess4"/>
    <dgm:cxn modelId="{1BDAA517-FD3A-4E82-9A17-7B792ED9FDD3}" srcId="{6DA28509-738B-4C27-9030-ECDDBD83E28A}" destId="{49B8A4D3-CBBE-4ECD-9A2E-8ADFD0F84598}" srcOrd="1" destOrd="0" parTransId="{5897BF83-4C07-41CD-954D-6B13912B23D7}" sibTransId="{78D13535-BCEF-40A5-8243-537EBEDDC9B3}"/>
    <dgm:cxn modelId="{5157891A-5838-42F0-A4EA-D187F4D6AE6D}" type="presOf" srcId="{E17ACEC3-74B3-4EC0-A5D3-9BFB0151B26F}" destId="{2346F662-7835-414A-8EF4-9E35A3B1AA83}" srcOrd="1" destOrd="2" presId="urn:microsoft.com/office/officeart/2005/8/layout/hProcess4"/>
    <dgm:cxn modelId="{261BA61E-C829-45A7-80BC-FAD0248C1FF2}" srcId="{538AEC69-EDBE-4B94-B934-8A443E08C012}" destId="{3CB6F16F-7687-48CF-94E9-67BD940D5D50}" srcOrd="1" destOrd="0" parTransId="{D02D6924-004D-4C12-9BC7-351C8FBF9729}" sibTransId="{EDC6B54F-02CE-4920-AAEB-30B8396EA176}"/>
    <dgm:cxn modelId="{4D370B22-6E56-415B-934B-AF399B3B0795}" srcId="{6DA28509-738B-4C27-9030-ECDDBD83E28A}" destId="{70AB8B37-0EEC-430B-9074-69D1132DB357}" srcOrd="0" destOrd="0" parTransId="{92FE7B14-C5FA-4F78-8A9C-F30B70CE689F}" sibTransId="{AA1C171B-88B0-4C29-85D5-8219C075AC90}"/>
    <dgm:cxn modelId="{FDFA9427-94F4-4AFA-BA4B-75B2F60CAD10}" srcId="{7963E325-95C1-4BDC-B097-3291F51F9A1E}" destId="{E17ACEC3-74B3-4EC0-A5D3-9BFB0151B26F}" srcOrd="2" destOrd="0" parTransId="{D1BE7154-DCC1-4F35-B6B0-90E187BBB095}" sibTransId="{3378AB20-1620-4CE3-AAF2-2227950B733D}"/>
    <dgm:cxn modelId="{D2235928-6A02-456E-BEB7-422733CDACB1}" srcId="{7963E325-95C1-4BDC-B097-3291F51F9A1E}" destId="{1D05727A-1E63-4E32-9B4E-22AEC8AE7E52}" srcOrd="0" destOrd="0" parTransId="{675F429A-7C85-4CBC-A0D5-75F23BA3DA56}" sibTransId="{576DBF6B-1F24-4606-8E34-5D25AA6E576F}"/>
    <dgm:cxn modelId="{29C4762A-F701-414A-90F3-759412305C80}" type="presOf" srcId="{70AB8B37-0EEC-430B-9074-69D1132DB357}" destId="{6802FECE-3FDE-42BD-BB22-FFBDED716104}" srcOrd="1" destOrd="0" presId="urn:microsoft.com/office/officeart/2005/8/layout/hProcess4"/>
    <dgm:cxn modelId="{59C4382C-6810-4DE3-AC0F-5BCAA1FD1218}" type="presOf" srcId="{1D05727A-1E63-4E32-9B4E-22AEC8AE7E52}" destId="{2346F662-7835-414A-8EF4-9E35A3B1AA83}" srcOrd="1" destOrd="0" presId="urn:microsoft.com/office/officeart/2005/8/layout/hProcess4"/>
    <dgm:cxn modelId="{CF2A732C-773C-4A8C-A5DC-B9FAD8257ECF}" type="presOf" srcId="{538AEC69-EDBE-4B94-B934-8A443E08C012}" destId="{90DAB1B0-B998-4031-B1B4-DE78B3B11BE4}" srcOrd="0" destOrd="0" presId="urn:microsoft.com/office/officeart/2005/8/layout/hProcess4"/>
    <dgm:cxn modelId="{C6BFBF34-1BEC-4EB4-961D-5CD252E8D660}" type="presOf" srcId="{3ACD953F-F4F6-4D3A-974F-6ECEE617F49B}" destId="{D11D75CC-6E22-4FE6-8F4F-7D8A4D312283}" srcOrd="0" destOrd="0" presId="urn:microsoft.com/office/officeart/2005/8/layout/hProcess4"/>
    <dgm:cxn modelId="{CB15CA38-6172-42DA-AC15-1D6CEDD73450}" type="presOf" srcId="{683632DF-D4DE-4B0C-8AD4-5E04D1F8014E}" destId="{2346F662-7835-414A-8EF4-9E35A3B1AA83}" srcOrd="1" destOrd="1" presId="urn:microsoft.com/office/officeart/2005/8/layout/hProcess4"/>
    <dgm:cxn modelId="{C548D239-F7DC-458E-89B9-D352D4D9701F}" type="presOf" srcId="{3CB6F16F-7687-48CF-94E9-67BD940D5D50}" destId="{42B07555-E286-472B-9DD2-EC24C3887CA0}" srcOrd="0" destOrd="1" presId="urn:microsoft.com/office/officeart/2005/8/layout/hProcess4"/>
    <dgm:cxn modelId="{0AD3AC3B-DCA7-4793-97E8-A35790DBCFEE}" type="presOf" srcId="{8E478893-3375-4B4D-96D7-B7138419631A}" destId="{6C981278-F45A-4215-99DA-6D6E6673AB0F}" srcOrd="0" destOrd="3" presId="urn:microsoft.com/office/officeart/2005/8/layout/hProcess4"/>
    <dgm:cxn modelId="{6874523C-7E79-4832-89B0-50B373D27197}" type="presOf" srcId="{16D935DA-F355-4F77-9416-1A7AAA571614}" destId="{E6D577B2-9F2D-4384-A11F-2D6843D501CD}" srcOrd="0" destOrd="2" presId="urn:microsoft.com/office/officeart/2005/8/layout/hProcess4"/>
    <dgm:cxn modelId="{582D8D3D-12BA-4A38-B666-6899F4B73B83}" type="presOf" srcId="{6F771D23-CFC3-43C9-A8DC-FBDB9E0D9C29}" destId="{42B07555-E286-472B-9DD2-EC24C3887CA0}" srcOrd="0" destOrd="3" presId="urn:microsoft.com/office/officeart/2005/8/layout/hProcess4"/>
    <dgm:cxn modelId="{0DA80F3E-E8B9-44D4-9EA0-EAB1E52DE272}" type="presOf" srcId="{D4D6899C-E0C3-42D7-BE7D-13A574883675}" destId="{42B07555-E286-472B-9DD2-EC24C3887CA0}" srcOrd="0" destOrd="4" presId="urn:microsoft.com/office/officeart/2005/8/layout/hProcess4"/>
    <dgm:cxn modelId="{D912C23E-5C80-4AD7-836E-BB994EABF6C9}" type="presOf" srcId="{E17ACEC3-74B3-4EC0-A5D3-9BFB0151B26F}" destId="{6C981278-F45A-4215-99DA-6D6E6673AB0F}" srcOrd="0" destOrd="2" presId="urn:microsoft.com/office/officeart/2005/8/layout/hProcess4"/>
    <dgm:cxn modelId="{24248962-AB65-4E0A-8713-4E416CE44505}" srcId="{538AEC69-EDBE-4B94-B934-8A443E08C012}" destId="{B06F8524-5FBC-4073-9D54-6C7AADD954F3}" srcOrd="0" destOrd="0" parTransId="{5BA195B6-B7AB-4E49-A58A-2AC35FE4F7A9}" sibTransId="{13599EB1-DD2F-45C2-A6BC-6C624864FD87}"/>
    <dgm:cxn modelId="{AEA58069-92C4-4822-832B-32CFADF6BDDD}" srcId="{3ACD953F-F4F6-4D3A-974F-6ECEE617F49B}" destId="{7963E325-95C1-4BDC-B097-3291F51F9A1E}" srcOrd="2" destOrd="0" parTransId="{01CD3D78-0CEA-41A1-A0B6-4E90E9B2E5BE}" sibTransId="{66705F87-E5E2-4A17-BF7B-EC3EB979DDB4}"/>
    <dgm:cxn modelId="{CADD744D-B25A-42D5-9F88-94F383D0A4F9}" type="presOf" srcId="{1D05727A-1E63-4E32-9B4E-22AEC8AE7E52}" destId="{6C981278-F45A-4215-99DA-6D6E6673AB0F}" srcOrd="0" destOrd="0" presId="urn:microsoft.com/office/officeart/2005/8/layout/hProcess4"/>
    <dgm:cxn modelId="{720BED50-0941-4537-ADB1-0ADC573F810C}" type="presOf" srcId="{614B8721-733F-470B-8596-92639020CF20}" destId="{E6D577B2-9F2D-4384-A11F-2D6843D501CD}" srcOrd="0" destOrd="3" presId="urn:microsoft.com/office/officeart/2005/8/layout/hProcess4"/>
    <dgm:cxn modelId="{218FFB73-0078-4BA9-85B9-FF410350C81D}" srcId="{6DA28509-738B-4C27-9030-ECDDBD83E28A}" destId="{46BFB20A-BE1C-40DA-9B25-B9A4050970AE}" srcOrd="4" destOrd="0" parTransId="{B24C546D-CA3B-43B2-ACC5-E1557A17D32E}" sibTransId="{B88888A0-E149-48CE-B799-B4A59A4FBF32}"/>
    <dgm:cxn modelId="{81502574-1DC9-4180-B908-73B083B1E5B4}" type="presOf" srcId="{16D935DA-F355-4F77-9416-1A7AAA571614}" destId="{6802FECE-3FDE-42BD-BB22-FFBDED716104}" srcOrd="1" destOrd="2" presId="urn:microsoft.com/office/officeart/2005/8/layout/hProcess4"/>
    <dgm:cxn modelId="{FFFB1B76-60EF-451A-BDD9-4C12204E9310}" type="presOf" srcId="{49B8A4D3-CBBE-4ECD-9A2E-8ADFD0F84598}" destId="{6802FECE-3FDE-42BD-BB22-FFBDED716104}" srcOrd="1" destOrd="1" presId="urn:microsoft.com/office/officeart/2005/8/layout/hProcess4"/>
    <dgm:cxn modelId="{38461977-A776-43C0-8849-93E299A94AAA}" type="presOf" srcId="{683632DF-D4DE-4B0C-8AD4-5E04D1F8014E}" destId="{6C981278-F45A-4215-99DA-6D6E6673AB0F}" srcOrd="0" destOrd="1" presId="urn:microsoft.com/office/officeart/2005/8/layout/hProcess4"/>
    <dgm:cxn modelId="{EACA3E7D-D84B-42F5-B1EA-FF0A1366DE7F}" srcId="{6DA28509-738B-4C27-9030-ECDDBD83E28A}" destId="{614B8721-733F-470B-8596-92639020CF20}" srcOrd="3" destOrd="0" parTransId="{39D20DEC-5075-47DC-B13A-91D88E5528F0}" sibTransId="{3E38DA15-F460-4FE7-8FA2-BC7FABCBB563}"/>
    <dgm:cxn modelId="{D8459181-3E67-4885-92D4-1CFF2D4545D1}" type="presOf" srcId="{46BFB20A-BE1C-40DA-9B25-B9A4050970AE}" destId="{E6D577B2-9F2D-4384-A11F-2D6843D501CD}" srcOrd="0" destOrd="4" presId="urn:microsoft.com/office/officeart/2005/8/layout/hProcess4"/>
    <dgm:cxn modelId="{83557F86-30FB-46AE-AE34-FFE37DEF976D}" type="presOf" srcId="{12F12F43-201F-4401-B6E5-066DCB42EA55}" destId="{6C981278-F45A-4215-99DA-6D6E6673AB0F}" srcOrd="0" destOrd="4" presId="urn:microsoft.com/office/officeart/2005/8/layout/hProcess4"/>
    <dgm:cxn modelId="{EA5A7689-07C6-4653-B2A2-AD3D4E85F5BD}" type="presOf" srcId="{6DA28509-738B-4C27-9030-ECDDBD83E28A}" destId="{4FC11D1A-0DC0-4435-9585-8106720BFC3C}" srcOrd="0" destOrd="0" presId="urn:microsoft.com/office/officeart/2005/8/layout/hProcess4"/>
    <dgm:cxn modelId="{4BD40C92-2EA5-4D5E-BE44-2EC9DD75766A}" srcId="{538AEC69-EDBE-4B94-B934-8A443E08C012}" destId="{D4D6899C-E0C3-42D7-BE7D-13A574883675}" srcOrd="4" destOrd="0" parTransId="{D4C7C273-9903-4FC5-8915-48120F523FD4}" sibTransId="{1B7CEA33-CD3D-4F5F-BAA9-ACF9CDB21C53}"/>
    <dgm:cxn modelId="{A37C9995-6537-46D0-9146-CF7AAB558108}" type="presOf" srcId="{70AB8B37-0EEC-430B-9074-69D1132DB357}" destId="{E6D577B2-9F2D-4384-A11F-2D6843D501CD}" srcOrd="0" destOrd="0" presId="urn:microsoft.com/office/officeart/2005/8/layout/hProcess4"/>
    <dgm:cxn modelId="{5744DD99-8CD0-4666-809F-D6F5D8D2254C}" type="presOf" srcId="{593086C3-6243-4BF4-98FC-81B7410E632A}" destId="{42B07555-E286-472B-9DD2-EC24C3887CA0}" srcOrd="0" destOrd="5" presId="urn:microsoft.com/office/officeart/2005/8/layout/hProcess4"/>
    <dgm:cxn modelId="{CA0DB69C-FE2D-40F9-B705-4E913A6459A9}" type="presOf" srcId="{B06F8524-5FBC-4073-9D54-6C7AADD954F3}" destId="{42B07555-E286-472B-9DD2-EC24C3887CA0}" srcOrd="0" destOrd="0" presId="urn:microsoft.com/office/officeart/2005/8/layout/hProcess4"/>
    <dgm:cxn modelId="{E89F3AA6-4A9B-48C9-9CFE-9F1857A1CCDE}" srcId="{3ACD953F-F4F6-4D3A-974F-6ECEE617F49B}" destId="{538AEC69-EDBE-4B94-B934-8A443E08C012}" srcOrd="0" destOrd="0" parTransId="{4D8B6120-1DAB-4D27-BA9F-0CAA87C92C63}" sibTransId="{AF0DE4D4-3C58-4F9A-93C9-FBDED1BCA137}"/>
    <dgm:cxn modelId="{193B7AA7-3506-4831-BE05-CE39A5A99C00}" srcId="{7963E325-95C1-4BDC-B097-3291F51F9A1E}" destId="{683632DF-D4DE-4B0C-8AD4-5E04D1F8014E}" srcOrd="1" destOrd="0" parTransId="{67443062-919C-4076-A6C0-F04686A5125F}" sibTransId="{AF0588DA-D6CD-4E16-9357-5811F280D636}"/>
    <dgm:cxn modelId="{AD7AE7A7-5DC0-4E88-880A-28F341D2F392}" type="presOf" srcId="{49B8A4D3-CBBE-4ECD-9A2E-8ADFD0F84598}" destId="{E6D577B2-9F2D-4384-A11F-2D6843D501CD}" srcOrd="0" destOrd="1" presId="urn:microsoft.com/office/officeart/2005/8/layout/hProcess4"/>
    <dgm:cxn modelId="{6C4ECFAD-9B84-41F2-A634-E352E616E3E1}" srcId="{3ACD953F-F4F6-4D3A-974F-6ECEE617F49B}" destId="{6DA28509-738B-4C27-9030-ECDDBD83E28A}" srcOrd="1" destOrd="0" parTransId="{F36BF777-288E-40DD-865D-73D56A1921CA}" sibTransId="{1957E3EF-D7DD-48D7-95CE-B273CCF8CFF2}"/>
    <dgm:cxn modelId="{18E39BBB-6AAE-49AE-A876-6513A960B11F}" srcId="{538AEC69-EDBE-4B94-B934-8A443E08C012}" destId="{593086C3-6243-4BF4-98FC-81B7410E632A}" srcOrd="5" destOrd="0" parTransId="{2ECA0DD9-9285-40AA-80F2-D474056191C7}" sibTransId="{A6FC1071-245B-4E26-ABE2-B6AF06BF8D6C}"/>
    <dgm:cxn modelId="{6C6817BF-4CDD-4CC5-8DBB-6C186E836F94}" type="presOf" srcId="{3CB6F16F-7687-48CF-94E9-67BD940D5D50}" destId="{E3F685D2-260C-4F76-8937-D7B714E3D488}" srcOrd="1" destOrd="1" presId="urn:microsoft.com/office/officeart/2005/8/layout/hProcess4"/>
    <dgm:cxn modelId="{913677C1-5CAC-4282-A214-41269FF155E4}" type="presOf" srcId="{AF0DE4D4-3C58-4F9A-93C9-FBDED1BCA137}" destId="{C1F92D0A-6212-478F-AE64-93037F158224}" srcOrd="0" destOrd="0" presId="urn:microsoft.com/office/officeart/2005/8/layout/hProcess4"/>
    <dgm:cxn modelId="{045458C4-6BE3-4D46-BCA4-EB4FA4F7EA03}" type="presOf" srcId="{8E478893-3375-4B4D-96D7-B7138419631A}" destId="{2346F662-7835-414A-8EF4-9E35A3B1AA83}" srcOrd="1" destOrd="3" presId="urn:microsoft.com/office/officeart/2005/8/layout/hProcess4"/>
    <dgm:cxn modelId="{8DB31FC6-C1D4-4510-BEFA-80AE95AC97CB}" srcId="{538AEC69-EDBE-4B94-B934-8A443E08C012}" destId="{B120370F-55B5-47D0-B04A-1B9BA5710CBD}" srcOrd="2" destOrd="0" parTransId="{B9027189-6E52-4187-90E8-0E57D31E2A3D}" sibTransId="{5B9EE8DA-B66B-4CE7-A17C-F1A5CABE3FA7}"/>
    <dgm:cxn modelId="{0C3B8DC6-2A3A-4559-A63D-A97172091838}" type="presOf" srcId="{B120370F-55B5-47D0-B04A-1B9BA5710CBD}" destId="{42B07555-E286-472B-9DD2-EC24C3887CA0}" srcOrd="0" destOrd="2" presId="urn:microsoft.com/office/officeart/2005/8/layout/hProcess4"/>
    <dgm:cxn modelId="{EB956ACA-F462-412B-972D-7AE7179E1CFE}" type="presOf" srcId="{7963E325-95C1-4BDC-B097-3291F51F9A1E}" destId="{4E9A5ABF-07AA-499A-A7FD-17F0BC10E777}" srcOrd="0" destOrd="0" presId="urn:microsoft.com/office/officeart/2005/8/layout/hProcess4"/>
    <dgm:cxn modelId="{9AC323CF-E510-49AE-8101-B4565528A7DE}" srcId="{7963E325-95C1-4BDC-B097-3291F51F9A1E}" destId="{8E478893-3375-4B4D-96D7-B7138419631A}" srcOrd="3" destOrd="0" parTransId="{F84A5DE7-A5D6-4ADF-A801-D5A2622F3B16}" sibTransId="{AAD294C1-4018-4C86-A47C-3A00FB127459}"/>
    <dgm:cxn modelId="{AC253AD4-DE3A-4FEE-9FB1-F7A721F8FBAD}" type="presOf" srcId="{B06F8524-5FBC-4073-9D54-6C7AADD954F3}" destId="{E3F685D2-260C-4F76-8937-D7B714E3D488}" srcOrd="1" destOrd="0" presId="urn:microsoft.com/office/officeart/2005/8/layout/hProcess4"/>
    <dgm:cxn modelId="{F570C3DC-EB4C-47EF-ABC6-059BF49C6B3B}" srcId="{7963E325-95C1-4BDC-B097-3291F51F9A1E}" destId="{12F12F43-201F-4401-B6E5-066DCB42EA55}" srcOrd="4" destOrd="0" parTransId="{68F1B023-BEE4-4527-8401-2C87C09F05F6}" sibTransId="{547EFF37-032B-44BA-859C-8C6C2F898FE5}"/>
    <dgm:cxn modelId="{78881ADE-AFF5-460F-8F74-3D1C5D8EE282}" type="presOf" srcId="{6F771D23-CFC3-43C9-A8DC-FBDB9E0D9C29}" destId="{E3F685D2-260C-4F76-8937-D7B714E3D488}" srcOrd="1" destOrd="3" presId="urn:microsoft.com/office/officeart/2005/8/layout/hProcess4"/>
    <dgm:cxn modelId="{328638E6-1EF7-42EA-9AFA-4B25D39C618D}" type="presOf" srcId="{B120370F-55B5-47D0-B04A-1B9BA5710CBD}" destId="{E3F685D2-260C-4F76-8937-D7B714E3D488}" srcOrd="1" destOrd="2" presId="urn:microsoft.com/office/officeart/2005/8/layout/hProcess4"/>
    <dgm:cxn modelId="{3E07F2EC-A253-4B0F-9BE4-B8E7AC2450E4}" srcId="{6DA28509-738B-4C27-9030-ECDDBD83E28A}" destId="{16D935DA-F355-4F77-9416-1A7AAA571614}" srcOrd="2" destOrd="0" parTransId="{0C18936B-FD19-4FB2-9700-7B40B72E98E2}" sibTransId="{A8570C32-A8A2-4432-9176-A268303704FA}"/>
    <dgm:cxn modelId="{2ED3B7ED-7FF0-43CA-BA3A-123EAD0A3165}" type="presOf" srcId="{593086C3-6243-4BF4-98FC-81B7410E632A}" destId="{E3F685D2-260C-4F76-8937-D7B714E3D488}" srcOrd="1" destOrd="5" presId="urn:microsoft.com/office/officeart/2005/8/layout/hProcess4"/>
    <dgm:cxn modelId="{F147C9FC-BEB6-4D88-A21B-AF2A50656623}" type="presOf" srcId="{12F12F43-201F-4401-B6E5-066DCB42EA55}" destId="{2346F662-7835-414A-8EF4-9E35A3B1AA83}" srcOrd="1" destOrd="4" presId="urn:microsoft.com/office/officeart/2005/8/layout/hProcess4"/>
    <dgm:cxn modelId="{28461DB6-B322-49B5-97F4-0D9046E8B6EC}" type="presParOf" srcId="{D11D75CC-6E22-4FE6-8F4F-7D8A4D312283}" destId="{9612B948-EC3C-4AAD-8F02-50F36CA2D8C8}" srcOrd="0" destOrd="0" presId="urn:microsoft.com/office/officeart/2005/8/layout/hProcess4"/>
    <dgm:cxn modelId="{EC585D3A-FDBC-48C5-B351-EC7E512688D8}" type="presParOf" srcId="{D11D75CC-6E22-4FE6-8F4F-7D8A4D312283}" destId="{4E93ACE3-2906-4E16-9487-58F049F60501}" srcOrd="1" destOrd="0" presId="urn:microsoft.com/office/officeart/2005/8/layout/hProcess4"/>
    <dgm:cxn modelId="{AA719211-5D2B-4B29-BC7B-A3F3FA16E103}" type="presParOf" srcId="{D11D75CC-6E22-4FE6-8F4F-7D8A4D312283}" destId="{4123B696-71CA-4323-8857-A4962589EC5D}" srcOrd="2" destOrd="0" presId="urn:microsoft.com/office/officeart/2005/8/layout/hProcess4"/>
    <dgm:cxn modelId="{BA4CBB91-334A-4F64-B0A4-47758AEC7548}" type="presParOf" srcId="{4123B696-71CA-4323-8857-A4962589EC5D}" destId="{9905208F-0601-4201-AD4A-009A5DF0D326}" srcOrd="0" destOrd="0" presId="urn:microsoft.com/office/officeart/2005/8/layout/hProcess4"/>
    <dgm:cxn modelId="{A5AE0304-58C1-494A-AC19-FE1333473CB1}" type="presParOf" srcId="{9905208F-0601-4201-AD4A-009A5DF0D326}" destId="{85B4CFC3-4CE3-48C2-AFF3-846ABB54FCB2}" srcOrd="0" destOrd="0" presId="urn:microsoft.com/office/officeart/2005/8/layout/hProcess4"/>
    <dgm:cxn modelId="{322CB4F7-30BE-4890-8E54-24A054C49D06}" type="presParOf" srcId="{9905208F-0601-4201-AD4A-009A5DF0D326}" destId="{42B07555-E286-472B-9DD2-EC24C3887CA0}" srcOrd="1" destOrd="0" presId="urn:microsoft.com/office/officeart/2005/8/layout/hProcess4"/>
    <dgm:cxn modelId="{387A8DDF-C478-49A5-9DE3-C9679C664FA7}" type="presParOf" srcId="{9905208F-0601-4201-AD4A-009A5DF0D326}" destId="{E3F685D2-260C-4F76-8937-D7B714E3D488}" srcOrd="2" destOrd="0" presId="urn:microsoft.com/office/officeart/2005/8/layout/hProcess4"/>
    <dgm:cxn modelId="{6DD46332-DAEB-440B-8A2A-2AF668B6404A}" type="presParOf" srcId="{9905208F-0601-4201-AD4A-009A5DF0D326}" destId="{90DAB1B0-B998-4031-B1B4-DE78B3B11BE4}" srcOrd="3" destOrd="0" presId="urn:microsoft.com/office/officeart/2005/8/layout/hProcess4"/>
    <dgm:cxn modelId="{6AB493CD-F1D5-4224-89CE-D8E508050D37}" type="presParOf" srcId="{9905208F-0601-4201-AD4A-009A5DF0D326}" destId="{257AFB02-4936-48AF-B222-B91ECEF6890A}" srcOrd="4" destOrd="0" presId="urn:microsoft.com/office/officeart/2005/8/layout/hProcess4"/>
    <dgm:cxn modelId="{3D242184-2942-4F29-8B8F-42843467E24D}" type="presParOf" srcId="{4123B696-71CA-4323-8857-A4962589EC5D}" destId="{C1F92D0A-6212-478F-AE64-93037F158224}" srcOrd="1" destOrd="0" presId="urn:microsoft.com/office/officeart/2005/8/layout/hProcess4"/>
    <dgm:cxn modelId="{5AD6ECCE-A939-42FA-98C8-CC40C9B48CB6}" type="presParOf" srcId="{4123B696-71CA-4323-8857-A4962589EC5D}" destId="{032C5964-C422-4B79-A828-E90F0088E91C}" srcOrd="2" destOrd="0" presId="urn:microsoft.com/office/officeart/2005/8/layout/hProcess4"/>
    <dgm:cxn modelId="{C28EE44D-015A-461D-B024-BDE0A932BDB4}" type="presParOf" srcId="{032C5964-C422-4B79-A828-E90F0088E91C}" destId="{61B7F090-9E43-4109-8E28-EA772DFA3AAC}" srcOrd="0" destOrd="0" presId="urn:microsoft.com/office/officeart/2005/8/layout/hProcess4"/>
    <dgm:cxn modelId="{EE1F5842-4189-4311-BF27-0E6B6CC4A3EC}" type="presParOf" srcId="{032C5964-C422-4B79-A828-E90F0088E91C}" destId="{E6D577B2-9F2D-4384-A11F-2D6843D501CD}" srcOrd="1" destOrd="0" presId="urn:microsoft.com/office/officeart/2005/8/layout/hProcess4"/>
    <dgm:cxn modelId="{BA9A6FEC-551F-4928-9D9E-2A7A24A74111}" type="presParOf" srcId="{032C5964-C422-4B79-A828-E90F0088E91C}" destId="{6802FECE-3FDE-42BD-BB22-FFBDED716104}" srcOrd="2" destOrd="0" presId="urn:microsoft.com/office/officeart/2005/8/layout/hProcess4"/>
    <dgm:cxn modelId="{31CD0BD4-0E9F-475C-88E9-6C126041581C}" type="presParOf" srcId="{032C5964-C422-4B79-A828-E90F0088E91C}" destId="{4FC11D1A-0DC0-4435-9585-8106720BFC3C}" srcOrd="3" destOrd="0" presId="urn:microsoft.com/office/officeart/2005/8/layout/hProcess4"/>
    <dgm:cxn modelId="{B173D6E5-4C9B-4C82-B1F3-01682DD43CF2}" type="presParOf" srcId="{032C5964-C422-4B79-A828-E90F0088E91C}" destId="{5AB34F93-8EC6-4C45-BC00-1372B62BEACB}" srcOrd="4" destOrd="0" presId="urn:microsoft.com/office/officeart/2005/8/layout/hProcess4"/>
    <dgm:cxn modelId="{7CD14368-1738-4818-B524-5935E6481A96}" type="presParOf" srcId="{4123B696-71CA-4323-8857-A4962589EC5D}" destId="{C9D00328-9C98-4DC7-9C66-1535975CA0EC}" srcOrd="3" destOrd="0" presId="urn:microsoft.com/office/officeart/2005/8/layout/hProcess4"/>
    <dgm:cxn modelId="{82D87508-1EE6-4D48-835F-0537E4186BC3}" type="presParOf" srcId="{4123B696-71CA-4323-8857-A4962589EC5D}" destId="{71BFDD85-FF60-46B6-B380-E42FBEF62987}" srcOrd="4" destOrd="0" presId="urn:microsoft.com/office/officeart/2005/8/layout/hProcess4"/>
    <dgm:cxn modelId="{608E523E-3077-415E-90AE-9E505CA0185D}" type="presParOf" srcId="{71BFDD85-FF60-46B6-B380-E42FBEF62987}" destId="{4D619F6F-96AB-44B2-80BD-C432AB79B8E7}" srcOrd="0" destOrd="0" presId="urn:microsoft.com/office/officeart/2005/8/layout/hProcess4"/>
    <dgm:cxn modelId="{DD00044F-B1F7-4A86-9AA5-2F2583544BEE}" type="presParOf" srcId="{71BFDD85-FF60-46B6-B380-E42FBEF62987}" destId="{6C981278-F45A-4215-99DA-6D6E6673AB0F}" srcOrd="1" destOrd="0" presId="urn:microsoft.com/office/officeart/2005/8/layout/hProcess4"/>
    <dgm:cxn modelId="{2D3CE909-CF09-43F2-966D-1B48505B3A35}" type="presParOf" srcId="{71BFDD85-FF60-46B6-B380-E42FBEF62987}" destId="{2346F662-7835-414A-8EF4-9E35A3B1AA83}" srcOrd="2" destOrd="0" presId="urn:microsoft.com/office/officeart/2005/8/layout/hProcess4"/>
    <dgm:cxn modelId="{8025EE6E-3ABB-42B2-8C99-8FDA4A1E2AE9}" type="presParOf" srcId="{71BFDD85-FF60-46B6-B380-E42FBEF62987}" destId="{4E9A5ABF-07AA-499A-A7FD-17F0BC10E777}" srcOrd="3" destOrd="0" presId="urn:microsoft.com/office/officeart/2005/8/layout/hProcess4"/>
    <dgm:cxn modelId="{30C91E48-16BA-4648-B9E6-54852B4ED945}" type="presParOf" srcId="{71BFDD85-FF60-46B6-B380-E42FBEF62987}" destId="{01E3E1A2-C397-42BC-8AFA-3B9E0460E1D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CD953F-F4F6-4D3A-974F-6ECEE617F49B}" type="doc">
      <dgm:prSet loTypeId="urn:microsoft.com/office/officeart/2005/8/layout/hProcess4" loCatId="process" qsTypeId="urn:microsoft.com/office/officeart/2005/8/quickstyle/simple1" qsCatId="simple" csTypeId="urn:microsoft.com/office/officeart/2005/8/colors/accent1_2" csCatId="accent1" phldr="1"/>
      <dgm:spPr/>
    </dgm:pt>
    <dgm:pt modelId="{538AEC69-EDBE-4B94-B934-8A443E08C012}">
      <dgm:prSet phldrT="[Text]"/>
      <dgm:spPr>
        <a:xfrm>
          <a:off x="522122" y="262243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dirty="0">
              <a:solidFill>
                <a:srgbClr val="FFFFFF"/>
              </a:solidFill>
              <a:latin typeface="GKV Open" pitchFamily="2" charset="0"/>
              <a:ea typeface="GKV Open" pitchFamily="2" charset="0"/>
              <a:cs typeface="GKV Open" pitchFamily="2" charset="0"/>
            </a:rPr>
            <a:t>VERORDNUNG</a:t>
          </a:r>
        </a:p>
      </dgm:t>
    </dgm:pt>
    <dgm:pt modelId="{4D8B6120-1DAB-4D27-BA9F-0CAA87C92C63}" type="parTrans" cxnId="{E89F3AA6-4A9B-48C9-9CFE-9F1857A1CCDE}">
      <dgm:prSet/>
      <dgm:spPr/>
      <dgm:t>
        <a:bodyPr/>
        <a:lstStyle/>
        <a:p>
          <a:endParaRPr lang="de-DE">
            <a:latin typeface="+mj-lt"/>
            <a:ea typeface="GKV Open" pitchFamily="2" charset="0"/>
            <a:cs typeface="GKV Open" pitchFamily="2" charset="0"/>
          </a:endParaRPr>
        </a:p>
      </dgm:t>
    </dgm:pt>
    <dgm:pt modelId="{AF0DE4D4-3C58-4F9A-93C9-FBDED1BCA137}" type="sibTrans" cxnId="{E89F3AA6-4A9B-48C9-9CFE-9F1857A1CCDE}">
      <dgm:prSet/>
      <dgm: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6286A4"/>
        </a:solidFill>
        <a:ln>
          <a:noFill/>
        </a:ln>
        <a:effectLst/>
      </dgm:spPr>
      <dgm:t>
        <a:bodyPr/>
        <a:lstStyle/>
        <a:p>
          <a:endParaRPr lang="de-DE">
            <a:latin typeface="+mj-lt"/>
            <a:ea typeface="GKV Open" pitchFamily="2" charset="0"/>
            <a:cs typeface="GKV Open" pitchFamily="2" charset="0"/>
          </a:endParaRPr>
        </a:p>
      </dgm:t>
    </dgm:pt>
    <dgm:pt modelId="{6DA28509-738B-4C27-9030-ECDDBD83E28A}">
      <dgm:prSet phldrT="[Text]"/>
      <dgm:spPr>
        <a:xfrm>
          <a:off x="3538585" y="68892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a:solidFill>
                <a:srgbClr val="FFFFFF"/>
              </a:solidFill>
              <a:latin typeface="GKV Open" pitchFamily="2" charset="0"/>
              <a:ea typeface="GKV Open" pitchFamily="2" charset="0"/>
              <a:cs typeface="GKV Open" pitchFamily="2" charset="0"/>
            </a:rPr>
            <a:t>KIM-VERSAND</a:t>
          </a:r>
        </a:p>
      </dgm:t>
    </dgm:pt>
    <dgm:pt modelId="{F36BF777-288E-40DD-865D-73D56A1921CA}" type="parTrans" cxnId="{6C4ECFAD-9B84-41F2-A634-E352E616E3E1}">
      <dgm:prSet/>
      <dgm:spPr/>
      <dgm:t>
        <a:bodyPr/>
        <a:lstStyle/>
        <a:p>
          <a:endParaRPr lang="de-DE">
            <a:latin typeface="+mj-lt"/>
            <a:ea typeface="GKV Open" pitchFamily="2" charset="0"/>
            <a:cs typeface="GKV Open" pitchFamily="2" charset="0"/>
          </a:endParaRPr>
        </a:p>
      </dgm:t>
    </dgm:pt>
    <dgm:pt modelId="{1957E3EF-D7DD-48D7-95CE-B273CCF8CFF2}" type="sibTrans" cxnId="{6C4ECFAD-9B84-41F2-A634-E352E616E3E1}">
      <dgm:prSet/>
      <dgm:spPr>
        <a:xfrm>
          <a:off x="4308425" y="-96968"/>
          <a:ext cx="2922401" cy="2922401"/>
        </a:xfrm>
        <a:prstGeom prst="circularArrow">
          <a:avLst>
            <a:gd name="adj1" fmla="val 2959"/>
            <a:gd name="adj2" fmla="val 362444"/>
            <a:gd name="adj3" fmla="val 19462045"/>
            <a:gd name="adj4" fmla="val 12575511"/>
            <a:gd name="adj5" fmla="val 3452"/>
          </a:avLst>
        </a:prstGeom>
        <a:solidFill>
          <a:srgbClr val="6286A4"/>
        </a:solidFill>
        <a:ln>
          <a:noFill/>
        </a:ln>
        <a:effectLst/>
      </dgm:spPr>
      <dgm:t>
        <a:bodyPr/>
        <a:lstStyle/>
        <a:p>
          <a:endParaRPr lang="de-DE">
            <a:latin typeface="+mj-lt"/>
            <a:ea typeface="GKV Open" pitchFamily="2" charset="0"/>
            <a:cs typeface="GKV Open" pitchFamily="2" charset="0"/>
          </a:endParaRPr>
        </a:p>
      </dgm:t>
    </dgm:pt>
    <dgm:pt modelId="{7963E325-95C1-4BDC-B097-3291F51F9A1E}">
      <dgm:prSet phldrT="[Text]"/>
      <dgm:spPr>
        <a:xfrm>
          <a:off x="6555049" y="262243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ln>
        <a:effectLst/>
      </dgm:spPr>
      <dgm:t>
        <a:bodyPr/>
        <a:lstStyle/>
        <a:p>
          <a:pPr>
            <a:buNone/>
          </a:pPr>
          <a:r>
            <a:rPr lang="de-DE">
              <a:solidFill>
                <a:srgbClr val="FFFFFF"/>
              </a:solidFill>
              <a:latin typeface="GKV Open" pitchFamily="2" charset="0"/>
              <a:ea typeface="GKV Open" pitchFamily="2" charset="0"/>
              <a:cs typeface="GKV Open" pitchFamily="2" charset="0"/>
            </a:rPr>
            <a:t>ARZNEIMITTEL-ABGABE</a:t>
          </a:r>
        </a:p>
      </dgm:t>
    </dgm:pt>
    <dgm:pt modelId="{01CD3D78-0CEA-41A1-A0B6-4E90E9B2E5BE}" type="parTrans" cxnId="{AEA58069-92C4-4822-832B-32CFADF6BDDD}">
      <dgm:prSet/>
      <dgm:spPr/>
      <dgm:t>
        <a:bodyPr/>
        <a:lstStyle/>
        <a:p>
          <a:endParaRPr lang="de-DE">
            <a:latin typeface="+mj-lt"/>
            <a:ea typeface="GKV Open" pitchFamily="2" charset="0"/>
            <a:cs typeface="GKV Open" pitchFamily="2" charset="0"/>
          </a:endParaRPr>
        </a:p>
      </dgm:t>
    </dgm:pt>
    <dgm:pt modelId="{66705F87-E5E2-4A17-BF7B-EC3EB979DDB4}" type="sibTrans" cxnId="{AEA58069-92C4-4822-832B-32CFADF6BDDD}">
      <dgm:prSet/>
      <dgm:spPr/>
      <dgm:t>
        <a:bodyPr/>
        <a:lstStyle/>
        <a:p>
          <a:endParaRPr lang="de-DE">
            <a:latin typeface="+mj-lt"/>
            <a:ea typeface="GKV Open" pitchFamily="2" charset="0"/>
            <a:cs typeface="GKV Open" pitchFamily="2" charset="0"/>
          </a:endParaRPr>
        </a:p>
      </dgm:t>
    </dgm:pt>
    <dgm:pt modelId="{46BFB20A-BE1C-40DA-9B25-B9A4050970AE}">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None/>
          </a:pPr>
          <a:endParaRPr lang="de-DE" sz="1000">
            <a:solidFill>
              <a:srgbClr val="000000">
                <a:hueOff val="0"/>
                <a:satOff val="0"/>
                <a:lumOff val="0"/>
                <a:alphaOff val="0"/>
              </a:srgbClr>
            </a:solidFill>
            <a:latin typeface="+mj-lt"/>
            <a:ea typeface="GKV Open" pitchFamily="2" charset="0"/>
            <a:cs typeface="GKV Open" pitchFamily="2" charset="0"/>
          </a:endParaRPr>
        </a:p>
      </dgm:t>
    </dgm:pt>
    <dgm:pt modelId="{B24C546D-CA3B-43B2-ACC5-E1557A17D32E}" type="parTrans" cxnId="{218FFB73-0078-4BA9-85B9-FF410350C81D}">
      <dgm:prSet/>
      <dgm:spPr/>
      <dgm:t>
        <a:bodyPr/>
        <a:lstStyle/>
        <a:p>
          <a:endParaRPr lang="de-DE">
            <a:latin typeface="+mj-lt"/>
          </a:endParaRPr>
        </a:p>
      </dgm:t>
    </dgm:pt>
    <dgm:pt modelId="{B88888A0-E149-48CE-B799-B4A59A4FBF32}" type="sibTrans" cxnId="{218FFB73-0078-4BA9-85B9-FF410350C81D}">
      <dgm:prSet/>
      <dgm:spPr/>
      <dgm:t>
        <a:bodyPr/>
        <a:lstStyle/>
        <a:p>
          <a:endParaRPr lang="de-DE">
            <a:latin typeface="+mj-lt"/>
          </a:endParaRPr>
        </a:p>
      </dgm:t>
    </dgm:pt>
    <dgm:pt modelId="{614B8721-733F-470B-8596-92639020CF20}">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None/>
          </a:pPr>
          <a:endParaRPr lang="de-DE" sz="1000">
            <a:solidFill>
              <a:srgbClr val="000000">
                <a:hueOff val="0"/>
                <a:satOff val="0"/>
                <a:lumOff val="0"/>
                <a:alphaOff val="0"/>
              </a:srgbClr>
            </a:solidFill>
            <a:latin typeface="+mj-lt"/>
            <a:ea typeface="GKV Open" pitchFamily="2" charset="0"/>
            <a:cs typeface="GKV Open" pitchFamily="2" charset="0"/>
          </a:endParaRPr>
        </a:p>
      </dgm:t>
    </dgm:pt>
    <dgm:pt modelId="{39D20DEC-5075-47DC-B13A-91D88E5528F0}" type="parTrans" cxnId="{EACA3E7D-D84B-42F5-B1EA-FF0A1366DE7F}">
      <dgm:prSet/>
      <dgm:spPr/>
      <dgm:t>
        <a:bodyPr/>
        <a:lstStyle/>
        <a:p>
          <a:endParaRPr lang="de-DE">
            <a:latin typeface="+mj-lt"/>
          </a:endParaRPr>
        </a:p>
      </dgm:t>
    </dgm:pt>
    <dgm:pt modelId="{3E38DA15-F460-4FE7-8FA2-BC7FABCBB563}" type="sibTrans" cxnId="{EACA3E7D-D84B-42F5-B1EA-FF0A1366DE7F}">
      <dgm:prSet/>
      <dgm:spPr/>
      <dgm:t>
        <a:bodyPr/>
        <a:lstStyle/>
        <a:p>
          <a:endParaRPr lang="de-DE">
            <a:latin typeface="+mj-lt"/>
          </a:endParaRPr>
        </a:p>
      </dgm:t>
    </dgm:pt>
    <dgm:pt modelId="{48286AAB-BC52-45F6-B889-E621AB797E12}">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None/>
          </a:pPr>
          <a:endParaRPr lang="de-DE" sz="900">
            <a:solidFill>
              <a:srgbClr val="000000">
                <a:hueOff val="0"/>
                <a:satOff val="0"/>
                <a:lumOff val="0"/>
                <a:alphaOff val="0"/>
              </a:srgbClr>
            </a:solidFill>
            <a:latin typeface="+mj-lt"/>
            <a:ea typeface="GKV Open" pitchFamily="2" charset="0"/>
            <a:cs typeface="GKV Open" pitchFamily="2" charset="0"/>
          </a:endParaRPr>
        </a:p>
      </dgm:t>
    </dgm:pt>
    <dgm:pt modelId="{2046444C-F05C-4AAA-86B9-00131F031352}" type="parTrans" cxnId="{929D50AD-258C-4B82-8FA0-8408CE461E5E}">
      <dgm:prSet/>
      <dgm:spPr/>
      <dgm:t>
        <a:bodyPr/>
        <a:lstStyle/>
        <a:p>
          <a:endParaRPr lang="de-DE">
            <a:latin typeface="+mj-lt"/>
          </a:endParaRPr>
        </a:p>
      </dgm:t>
    </dgm:pt>
    <dgm:pt modelId="{C632A3F1-8EDA-4B29-8D22-B72F47FFF331}" type="sibTrans" cxnId="{929D50AD-258C-4B82-8FA0-8408CE461E5E}">
      <dgm:prSet/>
      <dgm:spPr/>
      <dgm:t>
        <a:bodyPr/>
        <a:lstStyle/>
        <a:p>
          <a:endParaRPr lang="de-DE">
            <a:latin typeface="+mj-lt"/>
          </a:endParaRPr>
        </a:p>
      </dgm:t>
    </dgm:pt>
    <dgm:pt modelId="{F3025638-89B3-49E8-8E2C-D66BD087622A}">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None/>
          </a:pPr>
          <a:endParaRPr lang="de-DE" sz="1000">
            <a:solidFill>
              <a:srgbClr val="000000">
                <a:hueOff val="0"/>
                <a:satOff val="0"/>
                <a:lumOff val="0"/>
                <a:alphaOff val="0"/>
              </a:srgbClr>
            </a:solidFill>
            <a:latin typeface="+mj-lt"/>
            <a:ea typeface="GKV Open" pitchFamily="2" charset="0"/>
            <a:cs typeface="GKV Open" pitchFamily="2" charset="0"/>
          </a:endParaRPr>
        </a:p>
      </dgm:t>
    </dgm:pt>
    <dgm:pt modelId="{313E0E93-7F04-4697-A530-EE03FA40143E}" type="parTrans" cxnId="{6BC50B2F-0732-47CE-843E-5E625E56EEBC}">
      <dgm:prSet/>
      <dgm:spPr/>
      <dgm:t>
        <a:bodyPr/>
        <a:lstStyle/>
        <a:p>
          <a:endParaRPr lang="de-DE">
            <a:latin typeface="+mj-lt"/>
          </a:endParaRPr>
        </a:p>
      </dgm:t>
    </dgm:pt>
    <dgm:pt modelId="{8A0E4EA7-590F-4288-80E7-30158E2D9600}" type="sibTrans" cxnId="{6BC50B2F-0732-47CE-843E-5E625E56EEBC}">
      <dgm:prSet/>
      <dgm:spPr/>
      <dgm:t>
        <a:bodyPr/>
        <a:lstStyle/>
        <a:p>
          <a:endParaRPr lang="de-DE">
            <a:latin typeface="+mj-lt"/>
          </a:endParaRPr>
        </a:p>
      </dgm:t>
    </dgm:pt>
    <dgm:pt modelId="{625DB911-7113-40E3-9661-5343706598FC}">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None/>
          </a:pPr>
          <a:endParaRPr lang="de-DE" sz="1000">
            <a:solidFill>
              <a:srgbClr val="000000">
                <a:hueOff val="0"/>
                <a:satOff val="0"/>
                <a:lumOff val="0"/>
                <a:alphaOff val="0"/>
              </a:srgbClr>
            </a:solidFill>
            <a:latin typeface="+mj-lt"/>
            <a:ea typeface="GKV Open" pitchFamily="2" charset="0"/>
            <a:cs typeface="GKV Open" pitchFamily="2" charset="0"/>
          </a:endParaRPr>
        </a:p>
      </dgm:t>
    </dgm:pt>
    <dgm:pt modelId="{50FE5269-E917-4DB8-8F3F-301B23682934}" type="parTrans" cxnId="{55A465E0-776B-42E0-B5F4-DE1267F00A91}">
      <dgm:prSet/>
      <dgm:spPr/>
      <dgm:t>
        <a:bodyPr/>
        <a:lstStyle/>
        <a:p>
          <a:endParaRPr lang="de-DE">
            <a:latin typeface="+mj-lt"/>
          </a:endParaRPr>
        </a:p>
      </dgm:t>
    </dgm:pt>
    <dgm:pt modelId="{46E2FA87-7FB5-4B0D-BED2-03F807D3B3F6}" type="sibTrans" cxnId="{55A465E0-776B-42E0-B5F4-DE1267F00A91}">
      <dgm:prSet/>
      <dgm:spPr/>
      <dgm:t>
        <a:bodyPr/>
        <a:lstStyle/>
        <a:p>
          <a:endParaRPr lang="de-DE">
            <a:latin typeface="+mj-lt"/>
          </a:endParaRPr>
        </a:p>
      </dgm:t>
    </dgm:pt>
    <dgm:pt modelId="{6B0DD398-5871-4605-9892-D911803BA596}">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ts val="600"/>
            </a:spcAft>
            <a:buFont typeface="Arial" panose="020B0604020202020204" pitchFamily="34" charset="0"/>
            <a:buChar char="•"/>
          </a:pPr>
          <a:r>
            <a:rPr lang="de-DE" sz="1050" dirty="0">
              <a:solidFill>
                <a:srgbClr val="000000">
                  <a:hueOff val="0"/>
                  <a:satOff val="0"/>
                  <a:lumOff val="0"/>
                  <a:alphaOff val="0"/>
                </a:srgbClr>
              </a:solidFill>
              <a:latin typeface="GKV Open" pitchFamily="2" charset="0"/>
              <a:ea typeface="GKV Open" pitchFamily="2" charset="0"/>
              <a:cs typeface="GKV Open" pitchFamily="2" charset="0"/>
            </a:rPr>
            <a:t>Generierung des E-Rezept Tokens als PDF-Anhang im Praxisverwaltungssystems</a:t>
          </a:r>
        </a:p>
      </dgm:t>
    </dgm:pt>
    <dgm:pt modelId="{B94313D3-F0D9-4B84-AF6D-E88BBDBCFA53}" type="parTrans" cxnId="{3A82389D-C42A-465D-891F-8C59CAC87F67}">
      <dgm:prSet/>
      <dgm:spPr/>
      <dgm:t>
        <a:bodyPr/>
        <a:lstStyle/>
        <a:p>
          <a:endParaRPr lang="de-DE">
            <a:latin typeface="+mj-lt"/>
          </a:endParaRPr>
        </a:p>
      </dgm:t>
    </dgm:pt>
    <dgm:pt modelId="{12C1FF2F-A519-4AAB-A900-C95252F5732B}" type="sibTrans" cxnId="{3A82389D-C42A-465D-891F-8C59CAC87F67}">
      <dgm:prSet/>
      <dgm:spPr/>
      <dgm:t>
        <a:bodyPr/>
        <a:lstStyle/>
        <a:p>
          <a:endParaRPr lang="de-DE">
            <a:latin typeface="+mj-lt"/>
          </a:endParaRPr>
        </a:p>
      </dgm:t>
    </dgm:pt>
    <dgm:pt modelId="{7A224602-33EF-400D-94B5-F74145074D9D}">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Verordnung von Arzneimitteln durch eine ärztliche Person</a:t>
          </a:r>
        </a:p>
      </dgm:t>
    </dgm:pt>
    <dgm:pt modelId="{0B3ABFD5-B2AC-4871-B4B3-ECA35FEA1A3D}" type="parTrans" cxnId="{F33AAC71-89B4-400C-8EE3-662C9E4F8AD9}">
      <dgm:prSet/>
      <dgm:spPr/>
      <dgm:t>
        <a:bodyPr/>
        <a:lstStyle/>
        <a:p>
          <a:endParaRPr lang="de-DE">
            <a:latin typeface="+mj-lt"/>
          </a:endParaRPr>
        </a:p>
      </dgm:t>
    </dgm:pt>
    <dgm:pt modelId="{26A7A530-62E4-4C6F-8351-259196D4D578}" type="sibTrans" cxnId="{F33AAC71-89B4-400C-8EE3-662C9E4F8AD9}">
      <dgm:prSet/>
      <dgm:spPr/>
      <dgm:t>
        <a:bodyPr/>
        <a:lstStyle/>
        <a:p>
          <a:endParaRPr lang="de-DE">
            <a:latin typeface="+mj-lt"/>
          </a:endParaRPr>
        </a:p>
      </dgm:t>
    </dgm:pt>
    <dgm:pt modelId="{07EE6DB1-BC68-4BAE-B7FA-9FCFD7BF3139}">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ts val="600"/>
            </a:spcAft>
            <a:buFont typeface="Arial" panose="020B0604020202020204" pitchFamily="34" charset="0"/>
            <a:buChar char="•"/>
          </a:pPr>
          <a:r>
            <a:rPr lang="de-DE" sz="1000">
              <a:solidFill>
                <a:srgbClr val="000000">
                  <a:hueOff val="0"/>
                  <a:satOff val="0"/>
                  <a:lumOff val="0"/>
                  <a:alphaOff val="0"/>
                </a:srgbClr>
              </a:solidFill>
              <a:latin typeface="GKV Open" pitchFamily="2" charset="0"/>
              <a:ea typeface="GKV Open" pitchFamily="2" charset="0"/>
              <a:cs typeface="GKV Open" pitchFamily="2" charset="0"/>
            </a:rPr>
            <a:t>Abgabe von Arzneimittel durch Apotheke</a:t>
          </a:r>
        </a:p>
      </dgm:t>
    </dgm:pt>
    <dgm:pt modelId="{C9D7F61F-850A-4567-AA3A-653E7CA957B6}" type="parTrans" cxnId="{408425D5-DC71-4A7F-A104-41EE18ECDFA3}">
      <dgm:prSet/>
      <dgm:spPr/>
      <dgm:t>
        <a:bodyPr/>
        <a:lstStyle/>
        <a:p>
          <a:endParaRPr lang="de-DE">
            <a:latin typeface="+mj-lt"/>
          </a:endParaRPr>
        </a:p>
      </dgm:t>
    </dgm:pt>
    <dgm:pt modelId="{31E87CED-D6C9-4F38-A25B-818BBA0791EC}" type="sibTrans" cxnId="{408425D5-DC71-4A7F-A104-41EE18ECDFA3}">
      <dgm:prSet/>
      <dgm:spPr/>
      <dgm:t>
        <a:bodyPr/>
        <a:lstStyle/>
        <a:p>
          <a:endParaRPr lang="de-DE">
            <a:latin typeface="+mj-lt"/>
          </a:endParaRPr>
        </a:p>
      </dgm:t>
    </dgm:pt>
    <dgm:pt modelId="{ED77F92E-5FB1-4F78-B00D-8A9901113DD0}">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ct val="15000"/>
            </a:spcAft>
            <a:buFont typeface="Arial" panose="020B0604020202020204" pitchFamily="34" charset="0"/>
            <a:buChar char="•"/>
          </a:pPr>
          <a:r>
            <a:rPr lang="de-DE" sz="1050">
              <a:solidFill>
                <a:srgbClr val="000000">
                  <a:hueOff val="0"/>
                  <a:satOff val="0"/>
                  <a:lumOff val="0"/>
                  <a:alphaOff val="0"/>
                </a:srgbClr>
              </a:solidFill>
              <a:latin typeface="GKV Open" pitchFamily="2" charset="0"/>
              <a:ea typeface="GKV Open" pitchFamily="2" charset="0"/>
              <a:cs typeface="GKV Open" pitchFamily="2" charset="0"/>
            </a:rPr>
            <a:t>Versand Token via KIM von Arztpraxis an Pflegeeinrichtung </a:t>
          </a:r>
        </a:p>
      </dgm:t>
    </dgm:pt>
    <dgm:pt modelId="{EA468792-FA0F-49E0-9DDC-F55BC143A5BE}" type="parTrans" cxnId="{9D8EAB71-1735-465C-B4FA-A4F7217AD896}">
      <dgm:prSet/>
      <dgm:spPr/>
      <dgm:t>
        <a:bodyPr/>
        <a:lstStyle/>
        <a:p>
          <a:endParaRPr lang="de-DE">
            <a:latin typeface="+mj-lt"/>
          </a:endParaRPr>
        </a:p>
      </dgm:t>
    </dgm:pt>
    <dgm:pt modelId="{AC4F7A1B-D5AB-46B0-A4D6-E11B6850FD07}" type="sibTrans" cxnId="{9D8EAB71-1735-465C-B4FA-A4F7217AD896}">
      <dgm:prSet/>
      <dgm:spPr/>
      <dgm:t>
        <a:bodyPr/>
        <a:lstStyle/>
        <a:p>
          <a:endParaRPr lang="de-DE">
            <a:latin typeface="+mj-lt"/>
          </a:endParaRPr>
        </a:p>
      </dgm:t>
    </dgm:pt>
    <dgm:pt modelId="{FB70DCB8-73CD-4E91-8149-75BCF2DC4E05}">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ct val="15000"/>
            </a:spcAft>
            <a:buFont typeface="Arial" panose="020B0604020202020204" pitchFamily="34" charset="0"/>
            <a:buChar char="•"/>
          </a:pPr>
          <a:endParaRPr lang="de-DE" sz="1200">
            <a:solidFill>
              <a:srgbClr val="000000">
                <a:hueOff val="0"/>
                <a:satOff val="0"/>
                <a:lumOff val="0"/>
                <a:alphaOff val="0"/>
              </a:srgbClr>
            </a:solidFill>
            <a:latin typeface="+mj-lt"/>
            <a:ea typeface="GKV Open" pitchFamily="2" charset="0"/>
            <a:cs typeface="GKV Open" pitchFamily="2" charset="0"/>
          </a:endParaRPr>
        </a:p>
      </dgm:t>
    </dgm:pt>
    <dgm:pt modelId="{39B6A5B5-E494-4B60-A0C6-D3A9462DBAA1}" type="parTrans" cxnId="{6D2996D9-3A1A-4576-B953-B6B48A0A1F03}">
      <dgm:prSet/>
      <dgm:spPr/>
      <dgm:t>
        <a:bodyPr/>
        <a:lstStyle/>
        <a:p>
          <a:endParaRPr lang="de-DE">
            <a:latin typeface="+mj-lt"/>
          </a:endParaRPr>
        </a:p>
      </dgm:t>
    </dgm:pt>
    <dgm:pt modelId="{1F492D21-F998-45C0-B520-B01050695E93}" type="sibTrans" cxnId="{6D2996D9-3A1A-4576-B953-B6B48A0A1F03}">
      <dgm:prSet/>
      <dgm:spPr/>
      <dgm:t>
        <a:bodyPr/>
        <a:lstStyle/>
        <a:p>
          <a:endParaRPr lang="de-DE">
            <a:latin typeface="+mj-lt"/>
          </a:endParaRPr>
        </a:p>
      </dgm:t>
    </dgm:pt>
    <dgm:pt modelId="{17E9B0A1-DCDA-4A43-8C13-E1897D45BDFA}">
      <dgm:prSet custT="1"/>
      <dgm: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ct val="15000"/>
            </a:spcAft>
            <a:buFont typeface="Arial" panose="020B0604020202020204" pitchFamily="34" charset="0"/>
            <a:buChar char="•"/>
          </a:pPr>
          <a:endParaRPr lang="de-DE" sz="1050">
            <a:solidFill>
              <a:srgbClr val="000000">
                <a:hueOff val="0"/>
                <a:satOff val="0"/>
                <a:lumOff val="0"/>
                <a:alphaOff val="0"/>
              </a:srgbClr>
            </a:solidFill>
            <a:latin typeface="GKV Open" pitchFamily="2" charset="0"/>
            <a:ea typeface="GKV Open" pitchFamily="2" charset="0"/>
            <a:cs typeface="GKV Open" pitchFamily="2" charset="0"/>
          </a:endParaRPr>
        </a:p>
      </dgm:t>
    </dgm:pt>
    <dgm:pt modelId="{0CCB7E72-C3A4-44F2-BE6A-7A8736B73B3C}" type="parTrans" cxnId="{2AC3D765-FED9-4B71-A346-79EFD4A5EA77}">
      <dgm:prSet/>
      <dgm:spPr/>
      <dgm:t>
        <a:bodyPr/>
        <a:lstStyle/>
        <a:p>
          <a:endParaRPr lang="de-DE">
            <a:latin typeface="+mj-lt"/>
          </a:endParaRPr>
        </a:p>
      </dgm:t>
    </dgm:pt>
    <dgm:pt modelId="{FDD1C3B8-06FC-47CC-85DF-CBE34796B889}" type="sibTrans" cxnId="{2AC3D765-FED9-4B71-A346-79EFD4A5EA77}">
      <dgm:prSet/>
      <dgm:spPr/>
      <dgm:t>
        <a:bodyPr/>
        <a:lstStyle/>
        <a:p>
          <a:endParaRPr lang="de-DE">
            <a:latin typeface="+mj-lt"/>
          </a:endParaRPr>
        </a:p>
      </dgm:t>
    </dgm:pt>
    <dgm:pt modelId="{56C2CD26-60A2-4DB2-B475-A69A1E6635C9}">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ts val="600"/>
            </a:spcAft>
            <a:buFont typeface="Arial" panose="020B0604020202020204" pitchFamily="34" charset="0"/>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Versand Token via KIM von Pflegeeinrichtung an Apotheke </a:t>
          </a:r>
        </a:p>
      </dgm:t>
    </dgm:pt>
    <dgm:pt modelId="{45B7915B-4A05-4233-8320-ADCF349299AE}" type="parTrans" cxnId="{02DA4813-BB48-4E46-B6C3-E52BDB5E30F7}">
      <dgm:prSet/>
      <dgm:spPr/>
      <dgm:t>
        <a:bodyPr/>
        <a:lstStyle/>
        <a:p>
          <a:endParaRPr lang="de-DE">
            <a:latin typeface="+mj-lt"/>
          </a:endParaRPr>
        </a:p>
      </dgm:t>
    </dgm:pt>
    <dgm:pt modelId="{024B29BD-95A1-4285-AED4-27107AC5CADE}" type="sibTrans" cxnId="{02DA4813-BB48-4E46-B6C3-E52BDB5E30F7}">
      <dgm:prSet/>
      <dgm:spPr/>
      <dgm:t>
        <a:bodyPr/>
        <a:lstStyle/>
        <a:p>
          <a:endParaRPr lang="de-DE">
            <a:latin typeface="+mj-lt"/>
          </a:endParaRPr>
        </a:p>
      </dgm:t>
    </dgm:pt>
    <dgm:pt modelId="{BA9767B8-370D-4B26-B0E8-1B3C80BAD927}">
      <dgm:prSet custT="1"/>
      <dgm:spPr>
        <a:xfrm>
          <a:off x="6034106"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nchor="t"/>
        <a:lstStyle/>
        <a:p>
          <a:pPr>
            <a:spcAft>
              <a:spcPct val="15000"/>
            </a:spcAft>
            <a:buFont typeface="Arial" panose="020B0604020202020204" pitchFamily="34" charset="0"/>
            <a:buChar char="•"/>
          </a:pPr>
          <a:r>
            <a:rPr lang="de-DE" sz="1000">
              <a:solidFill>
                <a:srgbClr val="000000">
                  <a:hueOff val="0"/>
                  <a:satOff val="0"/>
                  <a:lumOff val="0"/>
                  <a:alphaOff val="0"/>
                </a:srgbClr>
              </a:solidFill>
              <a:latin typeface="GKV Open" pitchFamily="2" charset="0"/>
              <a:ea typeface="GKV Open" pitchFamily="2" charset="0"/>
              <a:cs typeface="GKV Open" pitchFamily="2" charset="0"/>
            </a:rPr>
            <a:t>Ggf. weitere KIM-Nutzung für Rücksprachebedarf zur Verordnung </a:t>
          </a:r>
        </a:p>
      </dgm:t>
    </dgm:pt>
    <dgm:pt modelId="{2CBB9FCF-81FB-4E45-A753-552424AD6E5E}" type="parTrans" cxnId="{2FE7F0AE-D02E-4556-8FB8-6F28D6177A37}">
      <dgm:prSet/>
      <dgm:spPr/>
      <dgm:t>
        <a:bodyPr/>
        <a:lstStyle/>
        <a:p>
          <a:endParaRPr lang="de-DE">
            <a:latin typeface="+mj-lt"/>
          </a:endParaRPr>
        </a:p>
      </dgm:t>
    </dgm:pt>
    <dgm:pt modelId="{A47989E3-E1D8-40FC-879A-69E5A9526EAB}" type="sibTrans" cxnId="{2FE7F0AE-D02E-4556-8FB8-6F28D6177A37}">
      <dgm:prSet/>
      <dgm:spPr/>
      <dgm:t>
        <a:bodyPr/>
        <a:lstStyle/>
        <a:p>
          <a:endParaRPr lang="de-DE">
            <a:latin typeface="+mj-lt"/>
          </a:endParaRPr>
        </a:p>
      </dgm:t>
    </dgm:pt>
    <dgm:pt modelId="{1B4DEBCF-DACC-41A6-8901-D278054D62AC}">
      <dgm:prSet custT="1"/>
      <dgm:spPr>
        <a:xfrm>
          <a:off x="1179"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ct val="15000"/>
            </a:spcAft>
            <a:buChar char="•"/>
          </a:pPr>
          <a:r>
            <a:rPr lang="de-DE" sz="1000" dirty="0">
              <a:solidFill>
                <a:srgbClr val="000000">
                  <a:hueOff val="0"/>
                  <a:satOff val="0"/>
                  <a:lumOff val="0"/>
                  <a:alphaOff val="0"/>
                </a:srgbClr>
              </a:solidFill>
              <a:latin typeface="GKV Open" pitchFamily="2" charset="0"/>
              <a:ea typeface="GKV Open" pitchFamily="2" charset="0"/>
              <a:cs typeface="GKV Open" pitchFamily="2" charset="0"/>
            </a:rPr>
            <a:t>Speichern des E-Rezepts in der Telematikinfrastruktur </a:t>
          </a:r>
        </a:p>
      </dgm:t>
    </dgm:pt>
    <dgm:pt modelId="{337A41CE-CD81-485A-B5AA-F6DBA8F25B71}" type="parTrans" cxnId="{36163134-E883-47B8-9227-DF81B800F88B}">
      <dgm:prSet/>
      <dgm:spPr/>
      <dgm:t>
        <a:bodyPr/>
        <a:lstStyle/>
        <a:p>
          <a:endParaRPr lang="de-DE">
            <a:latin typeface="+mj-lt"/>
          </a:endParaRPr>
        </a:p>
      </dgm:t>
    </dgm:pt>
    <dgm:pt modelId="{7E4DEDD8-4600-4B2F-BD99-1D019D5B3C25}" type="sibTrans" cxnId="{36163134-E883-47B8-9227-DF81B800F88B}">
      <dgm:prSet/>
      <dgm:spPr/>
      <dgm:t>
        <a:bodyPr/>
        <a:lstStyle/>
        <a:p>
          <a:endParaRPr lang="de-DE">
            <a:latin typeface="+mj-lt"/>
          </a:endParaRPr>
        </a:p>
      </dgm:t>
    </dgm:pt>
    <dgm:pt modelId="{173F3126-99ED-415B-820F-46EC7FD540DE}">
      <dgm:prSet custT="1"/>
      <dgm:spPr>
        <a:xfrm>
          <a:off x="1179" y="1103245"/>
          <a:ext cx="2344242" cy="1933509"/>
        </a:xfr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ln>
        <a:effectLst/>
      </dgm:spPr>
      <dgm:t>
        <a:bodyPr/>
        <a:lstStyle/>
        <a:p>
          <a:pPr>
            <a:spcAft>
              <a:spcPct val="15000"/>
            </a:spcAft>
            <a:buChar char="•"/>
          </a:pPr>
          <a:endParaRPr lang="de-DE" sz="1200">
            <a:solidFill>
              <a:srgbClr val="000000">
                <a:hueOff val="0"/>
                <a:satOff val="0"/>
                <a:lumOff val="0"/>
                <a:alphaOff val="0"/>
              </a:srgbClr>
            </a:solidFill>
            <a:latin typeface="GKV Open" pitchFamily="2" charset="0"/>
            <a:ea typeface="GKV Open" pitchFamily="2" charset="0"/>
            <a:cs typeface="GKV Open" pitchFamily="2" charset="0"/>
          </a:endParaRPr>
        </a:p>
      </dgm:t>
    </dgm:pt>
    <dgm:pt modelId="{132DC636-7008-4EAC-B867-C01A0ED788D8}" type="parTrans" cxnId="{D7821019-6640-4430-924A-8EE8B887ADE5}">
      <dgm:prSet/>
      <dgm:spPr/>
      <dgm:t>
        <a:bodyPr/>
        <a:lstStyle/>
        <a:p>
          <a:endParaRPr lang="de-DE"/>
        </a:p>
      </dgm:t>
    </dgm:pt>
    <dgm:pt modelId="{ED4B9054-9128-4D7B-9772-5642DDA9EAF6}" type="sibTrans" cxnId="{D7821019-6640-4430-924A-8EE8B887ADE5}">
      <dgm:prSet/>
      <dgm:spPr/>
      <dgm:t>
        <a:bodyPr/>
        <a:lstStyle/>
        <a:p>
          <a:endParaRPr lang="de-DE"/>
        </a:p>
      </dgm:t>
    </dgm:pt>
    <dgm:pt modelId="{D11D75CC-6E22-4FE6-8F4F-7D8A4D312283}" type="pres">
      <dgm:prSet presAssocID="{3ACD953F-F4F6-4D3A-974F-6ECEE617F49B}" presName="Name0" presStyleCnt="0">
        <dgm:presLayoutVars>
          <dgm:dir/>
          <dgm:animLvl val="lvl"/>
          <dgm:resizeHandles val="exact"/>
        </dgm:presLayoutVars>
      </dgm:prSet>
      <dgm:spPr/>
    </dgm:pt>
    <dgm:pt modelId="{9612B948-EC3C-4AAD-8F02-50F36CA2D8C8}" type="pres">
      <dgm:prSet presAssocID="{3ACD953F-F4F6-4D3A-974F-6ECEE617F49B}" presName="tSp" presStyleCnt="0"/>
      <dgm:spPr/>
    </dgm:pt>
    <dgm:pt modelId="{4E93ACE3-2906-4E16-9487-58F049F60501}" type="pres">
      <dgm:prSet presAssocID="{3ACD953F-F4F6-4D3A-974F-6ECEE617F49B}" presName="bSp" presStyleCnt="0"/>
      <dgm:spPr/>
    </dgm:pt>
    <dgm:pt modelId="{4123B696-71CA-4323-8857-A4962589EC5D}" type="pres">
      <dgm:prSet presAssocID="{3ACD953F-F4F6-4D3A-974F-6ECEE617F49B}" presName="process" presStyleCnt="0"/>
      <dgm:spPr/>
    </dgm:pt>
    <dgm:pt modelId="{9905208F-0601-4201-AD4A-009A5DF0D326}" type="pres">
      <dgm:prSet presAssocID="{538AEC69-EDBE-4B94-B934-8A443E08C012}" presName="composite1" presStyleCnt="0"/>
      <dgm:spPr/>
    </dgm:pt>
    <dgm:pt modelId="{85B4CFC3-4CE3-48C2-AFF3-846ABB54FCB2}" type="pres">
      <dgm:prSet presAssocID="{538AEC69-EDBE-4B94-B934-8A443E08C012}" presName="dummyNode1" presStyleLbl="node1" presStyleIdx="0" presStyleCnt="3"/>
      <dgm:spPr/>
    </dgm:pt>
    <dgm:pt modelId="{42B07555-E286-472B-9DD2-EC24C3887CA0}" type="pres">
      <dgm:prSet presAssocID="{538AEC69-EDBE-4B94-B934-8A443E08C012}" presName="childNode1" presStyleLbl="bgAcc1" presStyleIdx="0" presStyleCnt="3">
        <dgm:presLayoutVars>
          <dgm:bulletEnabled val="1"/>
        </dgm:presLayoutVars>
      </dgm:prSet>
      <dgm:spPr>
        <a:prstGeom prst="rect">
          <a:avLst/>
        </a:prstGeom>
      </dgm:spPr>
    </dgm:pt>
    <dgm:pt modelId="{E3F685D2-260C-4F76-8937-D7B714E3D488}" type="pres">
      <dgm:prSet presAssocID="{538AEC69-EDBE-4B94-B934-8A443E08C012}" presName="childNode1tx" presStyleLbl="bgAcc1" presStyleIdx="0" presStyleCnt="3">
        <dgm:presLayoutVars>
          <dgm:bulletEnabled val="1"/>
        </dgm:presLayoutVars>
      </dgm:prSet>
      <dgm:spPr/>
    </dgm:pt>
    <dgm:pt modelId="{90DAB1B0-B998-4031-B1B4-DE78B3B11BE4}" type="pres">
      <dgm:prSet presAssocID="{538AEC69-EDBE-4B94-B934-8A443E08C012}" presName="parentNode1" presStyleLbl="node1" presStyleIdx="0" presStyleCnt="3">
        <dgm:presLayoutVars>
          <dgm:chMax val="1"/>
          <dgm:bulletEnabled val="1"/>
        </dgm:presLayoutVars>
      </dgm:prSet>
      <dgm:spPr>
        <a:prstGeom prst="rect">
          <a:avLst/>
        </a:prstGeom>
      </dgm:spPr>
    </dgm:pt>
    <dgm:pt modelId="{257AFB02-4936-48AF-B222-B91ECEF6890A}" type="pres">
      <dgm:prSet presAssocID="{538AEC69-EDBE-4B94-B934-8A443E08C012}" presName="connSite1" presStyleCnt="0"/>
      <dgm:spPr/>
    </dgm:pt>
    <dgm:pt modelId="{C1F92D0A-6212-478F-AE64-93037F158224}" type="pres">
      <dgm:prSet presAssocID="{AF0DE4D4-3C58-4F9A-93C9-FBDED1BCA137}" presName="Name9" presStyleLbl="sibTrans2D1" presStyleIdx="0" presStyleCnt="2"/>
      <dgm:spPr/>
    </dgm:pt>
    <dgm:pt modelId="{032C5964-C422-4B79-A828-E90F0088E91C}" type="pres">
      <dgm:prSet presAssocID="{6DA28509-738B-4C27-9030-ECDDBD83E28A}" presName="composite2" presStyleCnt="0"/>
      <dgm:spPr/>
    </dgm:pt>
    <dgm:pt modelId="{61B7F090-9E43-4109-8E28-EA772DFA3AAC}" type="pres">
      <dgm:prSet presAssocID="{6DA28509-738B-4C27-9030-ECDDBD83E28A}" presName="dummyNode2" presStyleLbl="node1" presStyleIdx="0" presStyleCnt="3"/>
      <dgm:spPr/>
    </dgm:pt>
    <dgm:pt modelId="{E6D577B2-9F2D-4384-A11F-2D6843D501CD}" type="pres">
      <dgm:prSet presAssocID="{6DA28509-738B-4C27-9030-ECDDBD83E28A}" presName="childNode2" presStyleLbl="bgAcc1" presStyleIdx="1" presStyleCnt="3">
        <dgm:presLayoutVars>
          <dgm:bulletEnabled val="1"/>
        </dgm:presLayoutVars>
      </dgm:prSet>
      <dgm:spPr>
        <a:prstGeom prst="rect">
          <a:avLst/>
        </a:prstGeom>
      </dgm:spPr>
    </dgm:pt>
    <dgm:pt modelId="{6802FECE-3FDE-42BD-BB22-FFBDED716104}" type="pres">
      <dgm:prSet presAssocID="{6DA28509-738B-4C27-9030-ECDDBD83E28A}" presName="childNode2tx" presStyleLbl="bgAcc1" presStyleIdx="1" presStyleCnt="3">
        <dgm:presLayoutVars>
          <dgm:bulletEnabled val="1"/>
        </dgm:presLayoutVars>
      </dgm:prSet>
      <dgm:spPr/>
    </dgm:pt>
    <dgm:pt modelId="{4FC11D1A-0DC0-4435-9585-8106720BFC3C}" type="pres">
      <dgm:prSet presAssocID="{6DA28509-738B-4C27-9030-ECDDBD83E28A}" presName="parentNode2" presStyleLbl="node1" presStyleIdx="1" presStyleCnt="3">
        <dgm:presLayoutVars>
          <dgm:chMax val="0"/>
          <dgm:bulletEnabled val="1"/>
        </dgm:presLayoutVars>
      </dgm:prSet>
      <dgm:spPr>
        <a:prstGeom prst="rect">
          <a:avLst/>
        </a:prstGeom>
      </dgm:spPr>
    </dgm:pt>
    <dgm:pt modelId="{5AB34F93-8EC6-4C45-BC00-1372B62BEACB}" type="pres">
      <dgm:prSet presAssocID="{6DA28509-738B-4C27-9030-ECDDBD83E28A}" presName="connSite2" presStyleCnt="0"/>
      <dgm:spPr/>
    </dgm:pt>
    <dgm:pt modelId="{C9D00328-9C98-4DC7-9C66-1535975CA0EC}" type="pres">
      <dgm:prSet presAssocID="{1957E3EF-D7DD-48D7-95CE-B273CCF8CFF2}" presName="Name18" presStyleLbl="sibTrans2D1" presStyleIdx="1" presStyleCnt="2"/>
      <dgm:spPr/>
    </dgm:pt>
    <dgm:pt modelId="{71BFDD85-FF60-46B6-B380-E42FBEF62987}" type="pres">
      <dgm:prSet presAssocID="{7963E325-95C1-4BDC-B097-3291F51F9A1E}" presName="composite1" presStyleCnt="0"/>
      <dgm:spPr/>
    </dgm:pt>
    <dgm:pt modelId="{4D619F6F-96AB-44B2-80BD-C432AB79B8E7}" type="pres">
      <dgm:prSet presAssocID="{7963E325-95C1-4BDC-B097-3291F51F9A1E}" presName="dummyNode1" presStyleLbl="node1" presStyleIdx="1" presStyleCnt="3"/>
      <dgm:spPr/>
    </dgm:pt>
    <dgm:pt modelId="{6C981278-F45A-4215-99DA-6D6E6673AB0F}" type="pres">
      <dgm:prSet presAssocID="{7963E325-95C1-4BDC-B097-3291F51F9A1E}" presName="childNode1" presStyleLbl="bgAcc1" presStyleIdx="2" presStyleCnt="3">
        <dgm:presLayoutVars>
          <dgm:bulletEnabled val="1"/>
        </dgm:presLayoutVars>
      </dgm:prSet>
      <dgm:spPr>
        <a:prstGeom prst="rect">
          <a:avLst/>
        </a:prstGeom>
      </dgm:spPr>
    </dgm:pt>
    <dgm:pt modelId="{2346F662-7835-414A-8EF4-9E35A3B1AA83}" type="pres">
      <dgm:prSet presAssocID="{7963E325-95C1-4BDC-B097-3291F51F9A1E}" presName="childNode1tx" presStyleLbl="bgAcc1" presStyleIdx="2" presStyleCnt="3">
        <dgm:presLayoutVars>
          <dgm:bulletEnabled val="1"/>
        </dgm:presLayoutVars>
      </dgm:prSet>
      <dgm:spPr/>
    </dgm:pt>
    <dgm:pt modelId="{4E9A5ABF-07AA-499A-A7FD-17F0BC10E777}" type="pres">
      <dgm:prSet presAssocID="{7963E325-95C1-4BDC-B097-3291F51F9A1E}" presName="parentNode1" presStyleLbl="node1" presStyleIdx="2" presStyleCnt="3">
        <dgm:presLayoutVars>
          <dgm:chMax val="1"/>
          <dgm:bulletEnabled val="1"/>
        </dgm:presLayoutVars>
      </dgm:prSet>
      <dgm:spPr>
        <a:prstGeom prst="rect">
          <a:avLst/>
        </a:prstGeom>
      </dgm:spPr>
    </dgm:pt>
    <dgm:pt modelId="{01E3E1A2-C397-42BC-8AFA-3B9E0460E1DF}" type="pres">
      <dgm:prSet presAssocID="{7963E325-95C1-4BDC-B097-3291F51F9A1E}" presName="connSite1" presStyleCnt="0"/>
      <dgm:spPr/>
    </dgm:pt>
  </dgm:ptLst>
  <dgm:cxnLst>
    <dgm:cxn modelId="{30862B00-3D6D-4222-8B8E-B1AA2333E804}" type="presOf" srcId="{BA9767B8-370D-4B26-B0E8-1B3C80BAD927}" destId="{2346F662-7835-414A-8EF4-9E35A3B1AA83}" srcOrd="1" destOrd="2" presId="urn:microsoft.com/office/officeart/2005/8/layout/hProcess4"/>
    <dgm:cxn modelId="{48FF5A02-0A3E-4D3C-95CF-30A07C181675}" type="presOf" srcId="{614B8721-733F-470B-8596-92639020CF20}" destId="{6802FECE-3FDE-42BD-BB22-FFBDED716104}" srcOrd="1" destOrd="6" presId="urn:microsoft.com/office/officeart/2005/8/layout/hProcess4"/>
    <dgm:cxn modelId="{BC60C307-8C59-4C10-97AB-4BA2203865F8}" type="presOf" srcId="{FB70DCB8-73CD-4E91-8149-75BCF2DC4E05}" destId="{E6D577B2-9F2D-4384-A11F-2D6843D501CD}" srcOrd="0" destOrd="3" presId="urn:microsoft.com/office/officeart/2005/8/layout/hProcess4"/>
    <dgm:cxn modelId="{6BF5BA11-7262-4F7B-8E6A-658330DE15D4}" type="presOf" srcId="{7A224602-33EF-400D-94B5-F74145074D9D}" destId="{42B07555-E286-472B-9DD2-EC24C3887CA0}" srcOrd="0" destOrd="0" presId="urn:microsoft.com/office/officeart/2005/8/layout/hProcess4"/>
    <dgm:cxn modelId="{CE70EB11-A135-472E-A3CF-10740CDCFE3F}" type="presOf" srcId="{1957E3EF-D7DD-48D7-95CE-B273CCF8CFF2}" destId="{C9D00328-9C98-4DC7-9C66-1535975CA0EC}" srcOrd="0" destOrd="0" presId="urn:microsoft.com/office/officeart/2005/8/layout/hProcess4"/>
    <dgm:cxn modelId="{02DA4813-BB48-4E46-B6C3-E52BDB5E30F7}" srcId="{7963E325-95C1-4BDC-B097-3291F51F9A1E}" destId="{56C2CD26-60A2-4DB2-B475-A69A1E6635C9}" srcOrd="0" destOrd="0" parTransId="{45B7915B-4A05-4233-8320-ADCF349299AE}" sibTransId="{024B29BD-95A1-4285-AED4-27107AC5CADE}"/>
    <dgm:cxn modelId="{5F0B2B16-BD2E-48C3-A10A-C8E0DD84D17F}" type="presOf" srcId="{17E9B0A1-DCDA-4A43-8C13-E1897D45BDFA}" destId="{6802FECE-3FDE-42BD-BB22-FFBDED716104}" srcOrd="1" destOrd="2" presId="urn:microsoft.com/office/officeart/2005/8/layout/hProcess4"/>
    <dgm:cxn modelId="{90968717-BE37-4AAE-8053-94899F377AD4}" type="presOf" srcId="{46BFB20A-BE1C-40DA-9B25-B9A4050970AE}" destId="{6802FECE-3FDE-42BD-BB22-FFBDED716104}" srcOrd="1" destOrd="7" presId="urn:microsoft.com/office/officeart/2005/8/layout/hProcess4"/>
    <dgm:cxn modelId="{D7821019-6640-4430-924A-8EE8B887ADE5}" srcId="{538AEC69-EDBE-4B94-B934-8A443E08C012}" destId="{173F3126-99ED-415B-820F-46EC7FD540DE}" srcOrd="2" destOrd="0" parTransId="{132DC636-7008-4EAC-B867-C01A0ED788D8}" sibTransId="{ED4B9054-9128-4D7B-9772-5642DDA9EAF6}"/>
    <dgm:cxn modelId="{FF0F821E-AD91-417E-9300-BB2F8E9FA90A}" type="presOf" srcId="{ED77F92E-5FB1-4F78-B00D-8A9901113DD0}" destId="{6802FECE-3FDE-42BD-BB22-FFBDED716104}" srcOrd="1" destOrd="1" presId="urn:microsoft.com/office/officeart/2005/8/layout/hProcess4"/>
    <dgm:cxn modelId="{54416D20-7EC8-413B-BEF2-AEA22833E45C}" type="presOf" srcId="{F3025638-89B3-49E8-8E2C-D66BD087622A}" destId="{E6D577B2-9F2D-4384-A11F-2D6843D501CD}" srcOrd="0" destOrd="4" presId="urn:microsoft.com/office/officeart/2005/8/layout/hProcess4"/>
    <dgm:cxn modelId="{CF2A732C-773C-4A8C-A5DC-B9FAD8257ECF}" type="presOf" srcId="{538AEC69-EDBE-4B94-B934-8A443E08C012}" destId="{90DAB1B0-B998-4031-B1B4-DE78B3B11BE4}" srcOrd="0" destOrd="0" presId="urn:microsoft.com/office/officeart/2005/8/layout/hProcess4"/>
    <dgm:cxn modelId="{BC66AE2C-9440-4F72-B245-062E5BF39C1E}" type="presOf" srcId="{1B4DEBCF-DACC-41A6-8901-D278054D62AC}" destId="{E3F685D2-260C-4F76-8937-D7B714E3D488}" srcOrd="1" destOrd="1" presId="urn:microsoft.com/office/officeart/2005/8/layout/hProcess4"/>
    <dgm:cxn modelId="{6BC50B2F-0732-47CE-843E-5E625E56EEBC}" srcId="{6DA28509-738B-4C27-9030-ECDDBD83E28A}" destId="{F3025638-89B3-49E8-8E2C-D66BD087622A}" srcOrd="4" destOrd="0" parTransId="{313E0E93-7F04-4697-A530-EE03FA40143E}" sibTransId="{8A0E4EA7-590F-4288-80E7-30158E2D9600}"/>
    <dgm:cxn modelId="{36163134-E883-47B8-9227-DF81B800F88B}" srcId="{538AEC69-EDBE-4B94-B934-8A443E08C012}" destId="{1B4DEBCF-DACC-41A6-8901-D278054D62AC}" srcOrd="1" destOrd="0" parTransId="{337A41CE-CD81-485A-B5AA-F6DBA8F25B71}" sibTransId="{7E4DEDD8-4600-4B2F-BD99-1D019D5B3C25}"/>
    <dgm:cxn modelId="{C6BFBF34-1BEC-4EB4-961D-5CD252E8D660}" type="presOf" srcId="{3ACD953F-F4F6-4D3A-974F-6ECEE617F49B}" destId="{D11D75CC-6E22-4FE6-8F4F-7D8A4D312283}" srcOrd="0" destOrd="0" presId="urn:microsoft.com/office/officeart/2005/8/layout/hProcess4"/>
    <dgm:cxn modelId="{F3567E39-76DC-440D-AEE5-7142FAA9FE7C}" type="presOf" srcId="{BA9767B8-370D-4B26-B0E8-1B3C80BAD927}" destId="{6C981278-F45A-4215-99DA-6D6E6673AB0F}" srcOrd="0" destOrd="2" presId="urn:microsoft.com/office/officeart/2005/8/layout/hProcess4"/>
    <dgm:cxn modelId="{D35CEF3A-BF29-41DE-AD35-E94E3F9AF967}" type="presOf" srcId="{48286AAB-BC52-45F6-B889-E621AB797E12}" destId="{2346F662-7835-414A-8EF4-9E35A3B1AA83}" srcOrd="1" destOrd="3" presId="urn:microsoft.com/office/officeart/2005/8/layout/hProcess4"/>
    <dgm:cxn modelId="{68D6973E-C7D6-450F-BB77-BFCD9E7A3E1F}" type="presOf" srcId="{07EE6DB1-BC68-4BAE-B7FA-9FCFD7BF3139}" destId="{2346F662-7835-414A-8EF4-9E35A3B1AA83}" srcOrd="1" destOrd="1" presId="urn:microsoft.com/office/officeart/2005/8/layout/hProcess4"/>
    <dgm:cxn modelId="{23AB6B3F-3B0E-4D3E-A200-E4023AB76826}" type="presOf" srcId="{48286AAB-BC52-45F6-B889-E621AB797E12}" destId="{6C981278-F45A-4215-99DA-6D6E6673AB0F}" srcOrd="0" destOrd="3" presId="urn:microsoft.com/office/officeart/2005/8/layout/hProcess4"/>
    <dgm:cxn modelId="{D1DD195B-1FC2-45A1-B5C4-371D07F68A17}" type="presOf" srcId="{F3025638-89B3-49E8-8E2C-D66BD087622A}" destId="{6802FECE-3FDE-42BD-BB22-FFBDED716104}" srcOrd="1" destOrd="4" presId="urn:microsoft.com/office/officeart/2005/8/layout/hProcess4"/>
    <dgm:cxn modelId="{2AC3D765-FED9-4B71-A346-79EFD4A5EA77}" srcId="{6DA28509-738B-4C27-9030-ECDDBD83E28A}" destId="{17E9B0A1-DCDA-4A43-8C13-E1897D45BDFA}" srcOrd="2" destOrd="0" parTransId="{0CCB7E72-C3A4-44F2-BE6A-7A8736B73B3C}" sibTransId="{FDD1C3B8-06FC-47CC-85DF-CBE34796B889}"/>
    <dgm:cxn modelId="{F7271667-5EB6-40B4-A9C7-89B9B8CFCECE}" type="presOf" srcId="{56C2CD26-60A2-4DB2-B475-A69A1E6635C9}" destId="{6C981278-F45A-4215-99DA-6D6E6673AB0F}" srcOrd="0" destOrd="0" presId="urn:microsoft.com/office/officeart/2005/8/layout/hProcess4"/>
    <dgm:cxn modelId="{AEA58069-92C4-4822-832B-32CFADF6BDDD}" srcId="{3ACD953F-F4F6-4D3A-974F-6ECEE617F49B}" destId="{7963E325-95C1-4BDC-B097-3291F51F9A1E}" srcOrd="2" destOrd="0" parTransId="{01CD3D78-0CEA-41A1-A0B6-4E90E9B2E5BE}" sibTransId="{66705F87-E5E2-4A17-BF7B-EC3EB979DDB4}"/>
    <dgm:cxn modelId="{50F75C6C-9E98-42A0-8FFC-ACFA8C86511F}" type="presOf" srcId="{1B4DEBCF-DACC-41A6-8901-D278054D62AC}" destId="{42B07555-E286-472B-9DD2-EC24C3887CA0}" srcOrd="0" destOrd="1" presId="urn:microsoft.com/office/officeart/2005/8/layout/hProcess4"/>
    <dgm:cxn modelId="{720BED50-0941-4537-ADB1-0ADC573F810C}" type="presOf" srcId="{614B8721-733F-470B-8596-92639020CF20}" destId="{E6D577B2-9F2D-4384-A11F-2D6843D501CD}" srcOrd="0" destOrd="6" presId="urn:microsoft.com/office/officeart/2005/8/layout/hProcess4"/>
    <dgm:cxn modelId="{9D8EAB71-1735-465C-B4FA-A4F7217AD896}" srcId="{6DA28509-738B-4C27-9030-ECDDBD83E28A}" destId="{ED77F92E-5FB1-4F78-B00D-8A9901113DD0}" srcOrd="1" destOrd="0" parTransId="{EA468792-FA0F-49E0-9DDC-F55BC143A5BE}" sibTransId="{AC4F7A1B-D5AB-46B0-A4D6-E11B6850FD07}"/>
    <dgm:cxn modelId="{F33AAC71-89B4-400C-8EE3-662C9E4F8AD9}" srcId="{538AEC69-EDBE-4B94-B934-8A443E08C012}" destId="{7A224602-33EF-400D-94B5-F74145074D9D}" srcOrd="0" destOrd="0" parTransId="{0B3ABFD5-B2AC-4871-B4B3-ECA35FEA1A3D}" sibTransId="{26A7A530-62E4-4C6F-8351-259196D4D578}"/>
    <dgm:cxn modelId="{218FFB73-0078-4BA9-85B9-FF410350C81D}" srcId="{6DA28509-738B-4C27-9030-ECDDBD83E28A}" destId="{46BFB20A-BE1C-40DA-9B25-B9A4050970AE}" srcOrd="7" destOrd="0" parTransId="{B24C546D-CA3B-43B2-ACC5-E1557A17D32E}" sibTransId="{B88888A0-E149-48CE-B799-B4A59A4FBF32}"/>
    <dgm:cxn modelId="{A2410074-0E48-49FF-A0C2-9502B46DFEB8}" type="presOf" srcId="{FB70DCB8-73CD-4E91-8149-75BCF2DC4E05}" destId="{6802FECE-3FDE-42BD-BB22-FFBDED716104}" srcOrd="1" destOrd="3" presId="urn:microsoft.com/office/officeart/2005/8/layout/hProcess4"/>
    <dgm:cxn modelId="{1F7F1F76-AD19-4574-9E8C-B16CA1D924A2}" type="presOf" srcId="{625DB911-7113-40E3-9661-5343706598FC}" destId="{E6D577B2-9F2D-4384-A11F-2D6843D501CD}" srcOrd="0" destOrd="5" presId="urn:microsoft.com/office/officeart/2005/8/layout/hProcess4"/>
    <dgm:cxn modelId="{E3A85958-3A14-49C1-B83D-5EA61B692E35}" type="presOf" srcId="{17E9B0A1-DCDA-4A43-8C13-E1897D45BDFA}" destId="{E6D577B2-9F2D-4384-A11F-2D6843D501CD}" srcOrd="0" destOrd="2" presId="urn:microsoft.com/office/officeart/2005/8/layout/hProcess4"/>
    <dgm:cxn modelId="{EACA3E7D-D84B-42F5-B1EA-FF0A1366DE7F}" srcId="{6DA28509-738B-4C27-9030-ECDDBD83E28A}" destId="{614B8721-733F-470B-8596-92639020CF20}" srcOrd="6" destOrd="0" parTransId="{39D20DEC-5075-47DC-B13A-91D88E5528F0}" sibTransId="{3E38DA15-F460-4FE7-8FA2-BC7FABCBB563}"/>
    <dgm:cxn modelId="{D8459181-3E67-4885-92D4-1CFF2D4545D1}" type="presOf" srcId="{46BFB20A-BE1C-40DA-9B25-B9A4050970AE}" destId="{E6D577B2-9F2D-4384-A11F-2D6843D501CD}" srcOrd="0" destOrd="7" presId="urn:microsoft.com/office/officeart/2005/8/layout/hProcess4"/>
    <dgm:cxn modelId="{E0BA4882-BFCA-42A2-B506-6A30CF068066}" type="presOf" srcId="{07EE6DB1-BC68-4BAE-B7FA-9FCFD7BF3139}" destId="{6C981278-F45A-4215-99DA-6D6E6673AB0F}" srcOrd="0" destOrd="1" presId="urn:microsoft.com/office/officeart/2005/8/layout/hProcess4"/>
    <dgm:cxn modelId="{43981284-3C60-477B-975E-0332A82D929F}" type="presOf" srcId="{7A224602-33EF-400D-94B5-F74145074D9D}" destId="{E3F685D2-260C-4F76-8937-D7B714E3D488}" srcOrd="1" destOrd="0" presId="urn:microsoft.com/office/officeart/2005/8/layout/hProcess4"/>
    <dgm:cxn modelId="{EA5A7689-07C6-4653-B2A2-AD3D4E85F5BD}" type="presOf" srcId="{6DA28509-738B-4C27-9030-ECDDBD83E28A}" destId="{4FC11D1A-0DC0-4435-9585-8106720BFC3C}" srcOrd="0" destOrd="0" presId="urn:microsoft.com/office/officeart/2005/8/layout/hProcess4"/>
    <dgm:cxn modelId="{3A82389D-C42A-465D-891F-8C59CAC87F67}" srcId="{6DA28509-738B-4C27-9030-ECDDBD83E28A}" destId="{6B0DD398-5871-4605-9892-D911803BA596}" srcOrd="0" destOrd="0" parTransId="{B94313D3-F0D9-4B84-AF6D-E88BBDBCFA53}" sibTransId="{12C1FF2F-A519-4AAB-A900-C95252F5732B}"/>
    <dgm:cxn modelId="{BB2711A2-D95F-49EC-AF52-8978F1ED7F5A}" type="presOf" srcId="{6B0DD398-5871-4605-9892-D911803BA596}" destId="{6802FECE-3FDE-42BD-BB22-FFBDED716104}" srcOrd="1" destOrd="0" presId="urn:microsoft.com/office/officeart/2005/8/layout/hProcess4"/>
    <dgm:cxn modelId="{243E12A4-BFC2-497E-AD6D-C3105A621521}" type="presOf" srcId="{56C2CD26-60A2-4DB2-B475-A69A1E6635C9}" destId="{2346F662-7835-414A-8EF4-9E35A3B1AA83}" srcOrd="1" destOrd="0" presId="urn:microsoft.com/office/officeart/2005/8/layout/hProcess4"/>
    <dgm:cxn modelId="{E89F3AA6-4A9B-48C9-9CFE-9F1857A1CCDE}" srcId="{3ACD953F-F4F6-4D3A-974F-6ECEE617F49B}" destId="{538AEC69-EDBE-4B94-B934-8A443E08C012}" srcOrd="0" destOrd="0" parTransId="{4D8B6120-1DAB-4D27-BA9F-0CAA87C92C63}" sibTransId="{AF0DE4D4-3C58-4F9A-93C9-FBDED1BCA137}"/>
    <dgm:cxn modelId="{929D50AD-258C-4B82-8FA0-8408CE461E5E}" srcId="{7963E325-95C1-4BDC-B097-3291F51F9A1E}" destId="{48286AAB-BC52-45F6-B889-E621AB797E12}" srcOrd="3" destOrd="0" parTransId="{2046444C-F05C-4AAA-86B9-00131F031352}" sibTransId="{C632A3F1-8EDA-4B29-8D22-B72F47FFF331}"/>
    <dgm:cxn modelId="{F2BBACAD-CD7A-4EE9-B7DC-47711944644B}" type="presOf" srcId="{6B0DD398-5871-4605-9892-D911803BA596}" destId="{E6D577B2-9F2D-4384-A11F-2D6843D501CD}" srcOrd="0" destOrd="0" presId="urn:microsoft.com/office/officeart/2005/8/layout/hProcess4"/>
    <dgm:cxn modelId="{6C4ECFAD-9B84-41F2-A634-E352E616E3E1}" srcId="{3ACD953F-F4F6-4D3A-974F-6ECEE617F49B}" destId="{6DA28509-738B-4C27-9030-ECDDBD83E28A}" srcOrd="1" destOrd="0" parTransId="{F36BF777-288E-40DD-865D-73D56A1921CA}" sibTransId="{1957E3EF-D7DD-48D7-95CE-B273CCF8CFF2}"/>
    <dgm:cxn modelId="{2FE7F0AE-D02E-4556-8FB8-6F28D6177A37}" srcId="{7963E325-95C1-4BDC-B097-3291F51F9A1E}" destId="{BA9767B8-370D-4B26-B0E8-1B3C80BAD927}" srcOrd="2" destOrd="0" parTransId="{2CBB9FCF-81FB-4E45-A753-552424AD6E5E}" sibTransId="{A47989E3-E1D8-40FC-879A-69E5A9526EAB}"/>
    <dgm:cxn modelId="{0E84CABA-DB44-43FB-8F93-A5ED25B3D3A5}" type="presOf" srcId="{ED77F92E-5FB1-4F78-B00D-8A9901113DD0}" destId="{E6D577B2-9F2D-4384-A11F-2D6843D501CD}" srcOrd="0" destOrd="1" presId="urn:microsoft.com/office/officeart/2005/8/layout/hProcess4"/>
    <dgm:cxn modelId="{73D957BC-93F0-4864-B879-A1FF165CFF8F}" type="presOf" srcId="{173F3126-99ED-415B-820F-46EC7FD540DE}" destId="{42B07555-E286-472B-9DD2-EC24C3887CA0}" srcOrd="0" destOrd="2" presId="urn:microsoft.com/office/officeart/2005/8/layout/hProcess4"/>
    <dgm:cxn modelId="{913677C1-5CAC-4282-A214-41269FF155E4}" type="presOf" srcId="{AF0DE4D4-3C58-4F9A-93C9-FBDED1BCA137}" destId="{C1F92D0A-6212-478F-AE64-93037F158224}" srcOrd="0" destOrd="0" presId="urn:microsoft.com/office/officeart/2005/8/layout/hProcess4"/>
    <dgm:cxn modelId="{EB956ACA-F462-412B-972D-7AE7179E1CFE}" type="presOf" srcId="{7963E325-95C1-4BDC-B097-3291F51F9A1E}" destId="{4E9A5ABF-07AA-499A-A7FD-17F0BC10E777}" srcOrd="0" destOrd="0" presId="urn:microsoft.com/office/officeart/2005/8/layout/hProcess4"/>
    <dgm:cxn modelId="{EBB77CD4-922B-4BC5-8D46-2E4EA95B1C0A}" type="presOf" srcId="{173F3126-99ED-415B-820F-46EC7FD540DE}" destId="{E3F685D2-260C-4F76-8937-D7B714E3D488}" srcOrd="1" destOrd="2" presId="urn:microsoft.com/office/officeart/2005/8/layout/hProcess4"/>
    <dgm:cxn modelId="{408425D5-DC71-4A7F-A104-41EE18ECDFA3}" srcId="{7963E325-95C1-4BDC-B097-3291F51F9A1E}" destId="{07EE6DB1-BC68-4BAE-B7FA-9FCFD7BF3139}" srcOrd="1" destOrd="0" parTransId="{C9D7F61F-850A-4567-AA3A-653E7CA957B6}" sibTransId="{31E87CED-D6C9-4F38-A25B-818BBA0791EC}"/>
    <dgm:cxn modelId="{6D2996D9-3A1A-4576-B953-B6B48A0A1F03}" srcId="{6DA28509-738B-4C27-9030-ECDDBD83E28A}" destId="{FB70DCB8-73CD-4E91-8149-75BCF2DC4E05}" srcOrd="3" destOrd="0" parTransId="{39B6A5B5-E494-4B60-A0C6-D3A9462DBAA1}" sibTransId="{1F492D21-F998-45C0-B520-B01050695E93}"/>
    <dgm:cxn modelId="{55A465E0-776B-42E0-B5F4-DE1267F00A91}" srcId="{6DA28509-738B-4C27-9030-ECDDBD83E28A}" destId="{625DB911-7113-40E3-9661-5343706598FC}" srcOrd="5" destOrd="0" parTransId="{50FE5269-E917-4DB8-8F3F-301B23682934}" sibTransId="{46E2FA87-7FB5-4B0D-BED2-03F807D3B3F6}"/>
    <dgm:cxn modelId="{095224E5-F9A6-463F-8F3D-E40E38E29FE8}" type="presOf" srcId="{625DB911-7113-40E3-9661-5343706598FC}" destId="{6802FECE-3FDE-42BD-BB22-FFBDED716104}" srcOrd="1" destOrd="5" presId="urn:microsoft.com/office/officeart/2005/8/layout/hProcess4"/>
    <dgm:cxn modelId="{28461DB6-B322-49B5-97F4-0D9046E8B6EC}" type="presParOf" srcId="{D11D75CC-6E22-4FE6-8F4F-7D8A4D312283}" destId="{9612B948-EC3C-4AAD-8F02-50F36CA2D8C8}" srcOrd="0" destOrd="0" presId="urn:microsoft.com/office/officeart/2005/8/layout/hProcess4"/>
    <dgm:cxn modelId="{EC585D3A-FDBC-48C5-B351-EC7E512688D8}" type="presParOf" srcId="{D11D75CC-6E22-4FE6-8F4F-7D8A4D312283}" destId="{4E93ACE3-2906-4E16-9487-58F049F60501}" srcOrd="1" destOrd="0" presId="urn:microsoft.com/office/officeart/2005/8/layout/hProcess4"/>
    <dgm:cxn modelId="{AA719211-5D2B-4B29-BC7B-A3F3FA16E103}" type="presParOf" srcId="{D11D75CC-6E22-4FE6-8F4F-7D8A4D312283}" destId="{4123B696-71CA-4323-8857-A4962589EC5D}" srcOrd="2" destOrd="0" presId="urn:microsoft.com/office/officeart/2005/8/layout/hProcess4"/>
    <dgm:cxn modelId="{BA4CBB91-334A-4F64-B0A4-47758AEC7548}" type="presParOf" srcId="{4123B696-71CA-4323-8857-A4962589EC5D}" destId="{9905208F-0601-4201-AD4A-009A5DF0D326}" srcOrd="0" destOrd="0" presId="urn:microsoft.com/office/officeart/2005/8/layout/hProcess4"/>
    <dgm:cxn modelId="{A5AE0304-58C1-494A-AC19-FE1333473CB1}" type="presParOf" srcId="{9905208F-0601-4201-AD4A-009A5DF0D326}" destId="{85B4CFC3-4CE3-48C2-AFF3-846ABB54FCB2}" srcOrd="0" destOrd="0" presId="urn:microsoft.com/office/officeart/2005/8/layout/hProcess4"/>
    <dgm:cxn modelId="{322CB4F7-30BE-4890-8E54-24A054C49D06}" type="presParOf" srcId="{9905208F-0601-4201-AD4A-009A5DF0D326}" destId="{42B07555-E286-472B-9DD2-EC24C3887CA0}" srcOrd="1" destOrd="0" presId="urn:microsoft.com/office/officeart/2005/8/layout/hProcess4"/>
    <dgm:cxn modelId="{387A8DDF-C478-49A5-9DE3-C9679C664FA7}" type="presParOf" srcId="{9905208F-0601-4201-AD4A-009A5DF0D326}" destId="{E3F685D2-260C-4F76-8937-D7B714E3D488}" srcOrd="2" destOrd="0" presId="urn:microsoft.com/office/officeart/2005/8/layout/hProcess4"/>
    <dgm:cxn modelId="{6DD46332-DAEB-440B-8A2A-2AF668B6404A}" type="presParOf" srcId="{9905208F-0601-4201-AD4A-009A5DF0D326}" destId="{90DAB1B0-B998-4031-B1B4-DE78B3B11BE4}" srcOrd="3" destOrd="0" presId="urn:microsoft.com/office/officeart/2005/8/layout/hProcess4"/>
    <dgm:cxn modelId="{6AB493CD-F1D5-4224-89CE-D8E508050D37}" type="presParOf" srcId="{9905208F-0601-4201-AD4A-009A5DF0D326}" destId="{257AFB02-4936-48AF-B222-B91ECEF6890A}" srcOrd="4" destOrd="0" presId="urn:microsoft.com/office/officeart/2005/8/layout/hProcess4"/>
    <dgm:cxn modelId="{3D242184-2942-4F29-8B8F-42843467E24D}" type="presParOf" srcId="{4123B696-71CA-4323-8857-A4962589EC5D}" destId="{C1F92D0A-6212-478F-AE64-93037F158224}" srcOrd="1" destOrd="0" presId="urn:microsoft.com/office/officeart/2005/8/layout/hProcess4"/>
    <dgm:cxn modelId="{5AD6ECCE-A939-42FA-98C8-CC40C9B48CB6}" type="presParOf" srcId="{4123B696-71CA-4323-8857-A4962589EC5D}" destId="{032C5964-C422-4B79-A828-E90F0088E91C}" srcOrd="2" destOrd="0" presId="urn:microsoft.com/office/officeart/2005/8/layout/hProcess4"/>
    <dgm:cxn modelId="{C28EE44D-015A-461D-B024-BDE0A932BDB4}" type="presParOf" srcId="{032C5964-C422-4B79-A828-E90F0088E91C}" destId="{61B7F090-9E43-4109-8E28-EA772DFA3AAC}" srcOrd="0" destOrd="0" presId="urn:microsoft.com/office/officeart/2005/8/layout/hProcess4"/>
    <dgm:cxn modelId="{EE1F5842-4189-4311-BF27-0E6B6CC4A3EC}" type="presParOf" srcId="{032C5964-C422-4B79-A828-E90F0088E91C}" destId="{E6D577B2-9F2D-4384-A11F-2D6843D501CD}" srcOrd="1" destOrd="0" presId="urn:microsoft.com/office/officeart/2005/8/layout/hProcess4"/>
    <dgm:cxn modelId="{BA9A6FEC-551F-4928-9D9E-2A7A24A74111}" type="presParOf" srcId="{032C5964-C422-4B79-A828-E90F0088E91C}" destId="{6802FECE-3FDE-42BD-BB22-FFBDED716104}" srcOrd="2" destOrd="0" presId="urn:microsoft.com/office/officeart/2005/8/layout/hProcess4"/>
    <dgm:cxn modelId="{31CD0BD4-0E9F-475C-88E9-6C126041581C}" type="presParOf" srcId="{032C5964-C422-4B79-A828-E90F0088E91C}" destId="{4FC11D1A-0DC0-4435-9585-8106720BFC3C}" srcOrd="3" destOrd="0" presId="urn:microsoft.com/office/officeart/2005/8/layout/hProcess4"/>
    <dgm:cxn modelId="{B173D6E5-4C9B-4C82-B1F3-01682DD43CF2}" type="presParOf" srcId="{032C5964-C422-4B79-A828-E90F0088E91C}" destId="{5AB34F93-8EC6-4C45-BC00-1372B62BEACB}" srcOrd="4" destOrd="0" presId="urn:microsoft.com/office/officeart/2005/8/layout/hProcess4"/>
    <dgm:cxn modelId="{7CD14368-1738-4818-B524-5935E6481A96}" type="presParOf" srcId="{4123B696-71CA-4323-8857-A4962589EC5D}" destId="{C9D00328-9C98-4DC7-9C66-1535975CA0EC}" srcOrd="3" destOrd="0" presId="urn:microsoft.com/office/officeart/2005/8/layout/hProcess4"/>
    <dgm:cxn modelId="{82D87508-1EE6-4D48-835F-0537E4186BC3}" type="presParOf" srcId="{4123B696-71CA-4323-8857-A4962589EC5D}" destId="{71BFDD85-FF60-46B6-B380-E42FBEF62987}" srcOrd="4" destOrd="0" presId="urn:microsoft.com/office/officeart/2005/8/layout/hProcess4"/>
    <dgm:cxn modelId="{608E523E-3077-415E-90AE-9E505CA0185D}" type="presParOf" srcId="{71BFDD85-FF60-46B6-B380-E42FBEF62987}" destId="{4D619F6F-96AB-44B2-80BD-C432AB79B8E7}" srcOrd="0" destOrd="0" presId="urn:microsoft.com/office/officeart/2005/8/layout/hProcess4"/>
    <dgm:cxn modelId="{DD00044F-B1F7-4A86-9AA5-2F2583544BEE}" type="presParOf" srcId="{71BFDD85-FF60-46B6-B380-E42FBEF62987}" destId="{6C981278-F45A-4215-99DA-6D6E6673AB0F}" srcOrd="1" destOrd="0" presId="urn:microsoft.com/office/officeart/2005/8/layout/hProcess4"/>
    <dgm:cxn modelId="{2D3CE909-CF09-43F2-966D-1B48505B3A35}" type="presParOf" srcId="{71BFDD85-FF60-46B6-B380-E42FBEF62987}" destId="{2346F662-7835-414A-8EF4-9E35A3B1AA83}" srcOrd="2" destOrd="0" presId="urn:microsoft.com/office/officeart/2005/8/layout/hProcess4"/>
    <dgm:cxn modelId="{8025EE6E-3ABB-42B2-8C99-8FDA4A1E2AE9}" type="presParOf" srcId="{71BFDD85-FF60-46B6-B380-E42FBEF62987}" destId="{4E9A5ABF-07AA-499A-A7FD-17F0BC10E777}" srcOrd="3" destOrd="0" presId="urn:microsoft.com/office/officeart/2005/8/layout/hProcess4"/>
    <dgm:cxn modelId="{30C91E48-16BA-4648-B9E6-54852B4ED945}" type="presParOf" srcId="{71BFDD85-FF60-46B6-B380-E42FBEF62987}" destId="{01E3E1A2-C397-42BC-8AFA-3B9E0460E1D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A34A65-6EC5-41EC-812D-E93CFD339B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C11985B6-5B7C-49D0-82C1-12717F8A3F6C}">
      <dgm:prSet/>
      <dgm:spPr/>
      <dgm:t>
        <a:bodyPr/>
        <a:lstStyle/>
        <a:p>
          <a:r>
            <a:rPr lang="de-DE" dirty="0"/>
            <a:t>Sensibler und verantwortungsvoller Umgang mit geschützten Patientendaten</a:t>
          </a:r>
        </a:p>
      </dgm:t>
    </dgm:pt>
    <dgm:pt modelId="{1956026F-BA95-4966-9E81-34CFCBF6D485}" type="parTrans" cxnId="{AF584AC1-B9BC-4338-88EE-26038DDDD18E}">
      <dgm:prSet/>
      <dgm:spPr/>
      <dgm:t>
        <a:bodyPr/>
        <a:lstStyle/>
        <a:p>
          <a:endParaRPr lang="de-DE"/>
        </a:p>
      </dgm:t>
    </dgm:pt>
    <dgm:pt modelId="{D1F55714-BCEA-414C-A503-E8A19A9487CD}" type="sibTrans" cxnId="{AF584AC1-B9BC-4338-88EE-26038DDDD18E}">
      <dgm:prSet/>
      <dgm:spPr/>
      <dgm:t>
        <a:bodyPr/>
        <a:lstStyle/>
        <a:p>
          <a:endParaRPr lang="de-DE"/>
        </a:p>
      </dgm:t>
    </dgm:pt>
    <dgm:pt modelId="{65D26E10-9C5A-49F4-B1AB-9E7BB31F1588}">
      <dgm:prSet/>
      <dgm:spPr/>
      <dgm:t>
        <a:bodyPr/>
        <a:lstStyle/>
        <a:p>
          <a:r>
            <a:rPr lang="de-DE" dirty="0"/>
            <a:t>Es sind die gesetzlichen Regelungen und internen Datenschutzrichtlinien zu beachten</a:t>
          </a:r>
        </a:p>
      </dgm:t>
    </dgm:pt>
    <dgm:pt modelId="{39C822E9-9914-4991-8DCA-EDBD2900E36E}" type="parTrans" cxnId="{0A495557-8C12-4EC0-84A2-4ADFEF141BB8}">
      <dgm:prSet/>
      <dgm:spPr/>
      <dgm:t>
        <a:bodyPr/>
        <a:lstStyle/>
        <a:p>
          <a:endParaRPr lang="de-DE"/>
        </a:p>
      </dgm:t>
    </dgm:pt>
    <dgm:pt modelId="{75F66789-CF97-4755-A2F2-17E6FFB3AAAA}" type="sibTrans" cxnId="{0A495557-8C12-4EC0-84A2-4ADFEF141BB8}">
      <dgm:prSet/>
      <dgm:spPr/>
      <dgm:t>
        <a:bodyPr/>
        <a:lstStyle/>
        <a:p>
          <a:endParaRPr lang="de-DE"/>
        </a:p>
      </dgm:t>
    </dgm:pt>
    <dgm:pt modelId="{EC41E97E-5997-4D2A-8119-DA9B7873FBF2}">
      <dgm:prSet/>
      <dgm:spPr/>
      <dgm:t>
        <a:bodyPr/>
        <a:lstStyle/>
        <a:p>
          <a:r>
            <a:rPr lang="de-DE"/>
            <a:t>Einsatz eines Viren-Scanners vor dem Öffnen von Dateianhängen – diese können grundsätzlich auch Schadsoftware enthalten</a:t>
          </a:r>
        </a:p>
      </dgm:t>
    </dgm:pt>
    <dgm:pt modelId="{C86BBAD3-D820-41FF-8BCE-360A7A3F95C8}" type="parTrans" cxnId="{50AB069D-FFA4-49C6-9238-ED367F3D1FE0}">
      <dgm:prSet/>
      <dgm:spPr/>
      <dgm:t>
        <a:bodyPr/>
        <a:lstStyle/>
        <a:p>
          <a:endParaRPr lang="de-DE"/>
        </a:p>
      </dgm:t>
    </dgm:pt>
    <dgm:pt modelId="{88750B43-B88B-42B3-8A00-2C147E86C95C}" type="sibTrans" cxnId="{50AB069D-FFA4-49C6-9238-ED367F3D1FE0}">
      <dgm:prSet/>
      <dgm:spPr/>
      <dgm:t>
        <a:bodyPr/>
        <a:lstStyle/>
        <a:p>
          <a:endParaRPr lang="de-DE"/>
        </a:p>
      </dgm:t>
    </dgm:pt>
    <dgm:pt modelId="{B7CA5B50-2269-4B51-814E-BA0C1E8E0264}" type="pres">
      <dgm:prSet presAssocID="{AEA34A65-6EC5-41EC-812D-E93CFD339BD6}" presName="linear" presStyleCnt="0">
        <dgm:presLayoutVars>
          <dgm:animLvl val="lvl"/>
          <dgm:resizeHandles val="exact"/>
        </dgm:presLayoutVars>
      </dgm:prSet>
      <dgm:spPr/>
    </dgm:pt>
    <dgm:pt modelId="{4180D258-DDF8-4552-BB38-BD8D5BAD0E35}" type="pres">
      <dgm:prSet presAssocID="{C11985B6-5B7C-49D0-82C1-12717F8A3F6C}" presName="parentText" presStyleLbl="node1" presStyleIdx="0" presStyleCnt="3">
        <dgm:presLayoutVars>
          <dgm:chMax val="0"/>
          <dgm:bulletEnabled val="1"/>
        </dgm:presLayoutVars>
      </dgm:prSet>
      <dgm:spPr/>
    </dgm:pt>
    <dgm:pt modelId="{269E6B48-9B8F-48F5-ABCC-887713E1B7A8}" type="pres">
      <dgm:prSet presAssocID="{D1F55714-BCEA-414C-A503-E8A19A9487CD}" presName="spacer" presStyleCnt="0"/>
      <dgm:spPr/>
    </dgm:pt>
    <dgm:pt modelId="{B66D4C9B-39C0-4270-A552-DA9EC4C36265}" type="pres">
      <dgm:prSet presAssocID="{65D26E10-9C5A-49F4-B1AB-9E7BB31F1588}" presName="parentText" presStyleLbl="node1" presStyleIdx="1" presStyleCnt="3">
        <dgm:presLayoutVars>
          <dgm:chMax val="0"/>
          <dgm:bulletEnabled val="1"/>
        </dgm:presLayoutVars>
      </dgm:prSet>
      <dgm:spPr/>
    </dgm:pt>
    <dgm:pt modelId="{58C85D34-8F58-4FCD-BA88-A5206672EF5F}" type="pres">
      <dgm:prSet presAssocID="{75F66789-CF97-4755-A2F2-17E6FFB3AAAA}" presName="spacer" presStyleCnt="0"/>
      <dgm:spPr/>
    </dgm:pt>
    <dgm:pt modelId="{C913C306-3A2E-4B77-A44A-8F0313AAA77D}" type="pres">
      <dgm:prSet presAssocID="{EC41E97E-5997-4D2A-8119-DA9B7873FBF2}" presName="parentText" presStyleLbl="node1" presStyleIdx="2" presStyleCnt="3">
        <dgm:presLayoutVars>
          <dgm:chMax val="0"/>
          <dgm:bulletEnabled val="1"/>
        </dgm:presLayoutVars>
      </dgm:prSet>
      <dgm:spPr/>
    </dgm:pt>
  </dgm:ptLst>
  <dgm:cxnLst>
    <dgm:cxn modelId="{5A29BC2C-38D4-415F-A0FA-C80319C4730D}" type="presOf" srcId="{AEA34A65-6EC5-41EC-812D-E93CFD339BD6}" destId="{B7CA5B50-2269-4B51-814E-BA0C1E8E0264}" srcOrd="0" destOrd="0" presId="urn:microsoft.com/office/officeart/2005/8/layout/vList2"/>
    <dgm:cxn modelId="{83DFDC3F-49B6-49AA-BD2C-1755E5D0D284}" type="presOf" srcId="{65D26E10-9C5A-49F4-B1AB-9E7BB31F1588}" destId="{B66D4C9B-39C0-4270-A552-DA9EC4C36265}" srcOrd="0" destOrd="0" presId="urn:microsoft.com/office/officeart/2005/8/layout/vList2"/>
    <dgm:cxn modelId="{0A495557-8C12-4EC0-84A2-4ADFEF141BB8}" srcId="{AEA34A65-6EC5-41EC-812D-E93CFD339BD6}" destId="{65D26E10-9C5A-49F4-B1AB-9E7BB31F1588}" srcOrd="1" destOrd="0" parTransId="{39C822E9-9914-4991-8DCA-EDBD2900E36E}" sibTransId="{75F66789-CF97-4755-A2F2-17E6FFB3AAAA}"/>
    <dgm:cxn modelId="{50AB069D-FFA4-49C6-9238-ED367F3D1FE0}" srcId="{AEA34A65-6EC5-41EC-812D-E93CFD339BD6}" destId="{EC41E97E-5997-4D2A-8119-DA9B7873FBF2}" srcOrd="2" destOrd="0" parTransId="{C86BBAD3-D820-41FF-8BCE-360A7A3F95C8}" sibTransId="{88750B43-B88B-42B3-8A00-2C147E86C95C}"/>
    <dgm:cxn modelId="{3BA144A9-942B-472B-A81F-1FEBD5044116}" type="presOf" srcId="{EC41E97E-5997-4D2A-8119-DA9B7873FBF2}" destId="{C913C306-3A2E-4B77-A44A-8F0313AAA77D}" srcOrd="0" destOrd="0" presId="urn:microsoft.com/office/officeart/2005/8/layout/vList2"/>
    <dgm:cxn modelId="{AF584AC1-B9BC-4338-88EE-26038DDDD18E}" srcId="{AEA34A65-6EC5-41EC-812D-E93CFD339BD6}" destId="{C11985B6-5B7C-49D0-82C1-12717F8A3F6C}" srcOrd="0" destOrd="0" parTransId="{1956026F-BA95-4966-9E81-34CFCBF6D485}" sibTransId="{D1F55714-BCEA-414C-A503-E8A19A9487CD}"/>
    <dgm:cxn modelId="{65C7C6D2-0D33-47A8-B877-56393589C233}" type="presOf" srcId="{C11985B6-5B7C-49D0-82C1-12717F8A3F6C}" destId="{4180D258-DDF8-4552-BB38-BD8D5BAD0E35}" srcOrd="0" destOrd="0" presId="urn:microsoft.com/office/officeart/2005/8/layout/vList2"/>
    <dgm:cxn modelId="{5321D163-407B-4634-8DBF-75AE146C7A1E}" type="presParOf" srcId="{B7CA5B50-2269-4B51-814E-BA0C1E8E0264}" destId="{4180D258-DDF8-4552-BB38-BD8D5BAD0E35}" srcOrd="0" destOrd="0" presId="urn:microsoft.com/office/officeart/2005/8/layout/vList2"/>
    <dgm:cxn modelId="{79D1EA07-BE45-4D9E-B3E5-6158817E842E}" type="presParOf" srcId="{B7CA5B50-2269-4B51-814E-BA0C1E8E0264}" destId="{269E6B48-9B8F-48F5-ABCC-887713E1B7A8}" srcOrd="1" destOrd="0" presId="urn:microsoft.com/office/officeart/2005/8/layout/vList2"/>
    <dgm:cxn modelId="{F109AFC1-7B56-48C8-ADC5-40A5FC2E68C0}" type="presParOf" srcId="{B7CA5B50-2269-4B51-814E-BA0C1E8E0264}" destId="{B66D4C9B-39C0-4270-A552-DA9EC4C36265}" srcOrd="2" destOrd="0" presId="urn:microsoft.com/office/officeart/2005/8/layout/vList2"/>
    <dgm:cxn modelId="{858A53CA-8B30-4604-A9A7-206F7849EB25}" type="presParOf" srcId="{B7CA5B50-2269-4B51-814E-BA0C1E8E0264}" destId="{58C85D34-8F58-4FCD-BA88-A5206672EF5F}" srcOrd="3" destOrd="0" presId="urn:microsoft.com/office/officeart/2005/8/layout/vList2"/>
    <dgm:cxn modelId="{9F1AC127-FDDD-457D-9A80-088AC14AE35E}" type="presParOf" srcId="{B7CA5B50-2269-4B51-814E-BA0C1E8E0264}" destId="{C913C306-3A2E-4B77-A44A-8F0313AAA77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EA78B26-6D23-4BF2-A52A-C34E56760A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851C05F9-7BC8-4613-9389-96B4F3B2168F}">
      <dgm:prSet/>
      <dgm:spPr/>
      <dgm:t>
        <a:bodyPr/>
        <a:lstStyle/>
        <a:p>
          <a:r>
            <a:rPr lang="de-DE" dirty="0"/>
            <a:t>1. Prüfung ob eine Störung der Internetverbindung vorliegt</a:t>
          </a:r>
        </a:p>
      </dgm:t>
    </dgm:pt>
    <dgm:pt modelId="{2F09E11A-E8A4-4BFA-AF33-8C72A1F405BE}" type="parTrans" cxnId="{98B05ABC-6B74-42B5-8EC6-6DDA3A5B6E7E}">
      <dgm:prSet/>
      <dgm:spPr/>
      <dgm:t>
        <a:bodyPr/>
        <a:lstStyle/>
        <a:p>
          <a:endParaRPr lang="de-DE"/>
        </a:p>
      </dgm:t>
    </dgm:pt>
    <dgm:pt modelId="{A801D9BB-7442-4253-9B33-28AF517AE0E9}" type="sibTrans" cxnId="{98B05ABC-6B74-42B5-8EC6-6DDA3A5B6E7E}">
      <dgm:prSet/>
      <dgm:spPr/>
      <dgm:t>
        <a:bodyPr/>
        <a:lstStyle/>
        <a:p>
          <a:endParaRPr lang="de-DE"/>
        </a:p>
      </dgm:t>
    </dgm:pt>
    <dgm:pt modelId="{0F7E0BD3-EA12-475E-B09E-3879C9A98550}">
      <dgm:prSet/>
      <dgm:spPr/>
      <dgm:t>
        <a:bodyPr/>
        <a:lstStyle/>
        <a:p>
          <a:r>
            <a:rPr lang="de-DE" dirty="0"/>
            <a:t>3. Prüfung ob eine Störung der Telematikinfrastruktur vorliegt</a:t>
          </a:r>
        </a:p>
      </dgm:t>
    </dgm:pt>
    <dgm:pt modelId="{124A8AB1-C7BA-43AE-BB6C-544D36F98596}" type="parTrans" cxnId="{274EBA24-625E-4972-AE38-2AE9B8DED344}">
      <dgm:prSet/>
      <dgm:spPr/>
      <dgm:t>
        <a:bodyPr/>
        <a:lstStyle/>
        <a:p>
          <a:endParaRPr lang="de-DE"/>
        </a:p>
      </dgm:t>
    </dgm:pt>
    <dgm:pt modelId="{25A15F12-EFD2-4E10-8618-9D8B5D1D091A}" type="sibTrans" cxnId="{274EBA24-625E-4972-AE38-2AE9B8DED344}">
      <dgm:prSet/>
      <dgm:spPr/>
      <dgm:t>
        <a:bodyPr/>
        <a:lstStyle/>
        <a:p>
          <a:endParaRPr lang="de-DE"/>
        </a:p>
      </dgm:t>
    </dgm:pt>
    <dgm:pt modelId="{90BF89E5-A363-473C-9C6A-BB6B5467A2BE}">
      <dgm:prSet/>
      <dgm:spPr/>
      <dgm:t>
        <a:bodyPr/>
        <a:lstStyle/>
        <a:p>
          <a:r>
            <a:rPr lang="de-DE" dirty="0"/>
            <a:t>4. Neustart der Software bzw. des Computers </a:t>
          </a:r>
        </a:p>
      </dgm:t>
    </dgm:pt>
    <dgm:pt modelId="{1105B1D6-14D5-4675-89D9-D97ABBD94AE0}" type="parTrans" cxnId="{FA475497-5E46-478E-8546-76C7F9D6A4C9}">
      <dgm:prSet/>
      <dgm:spPr/>
      <dgm:t>
        <a:bodyPr/>
        <a:lstStyle/>
        <a:p>
          <a:endParaRPr lang="de-DE"/>
        </a:p>
      </dgm:t>
    </dgm:pt>
    <dgm:pt modelId="{D95CD9F1-B92B-4C31-9A02-512E1A3CFD56}" type="sibTrans" cxnId="{FA475497-5E46-478E-8546-76C7F9D6A4C9}">
      <dgm:prSet/>
      <dgm:spPr/>
      <dgm:t>
        <a:bodyPr/>
        <a:lstStyle/>
        <a:p>
          <a:endParaRPr lang="de-DE"/>
        </a:p>
      </dgm:t>
    </dgm:pt>
    <dgm:pt modelId="{7ACBAC96-6EBE-4FEB-9266-45352F255F26}">
      <dgm:prSet/>
      <dgm:spPr/>
      <dgm:t>
        <a:bodyPr/>
        <a:lstStyle/>
        <a:p>
          <a:r>
            <a:rPr lang="de-DE" dirty="0"/>
            <a:t>5. Information an Ansprechperson:</a:t>
          </a:r>
        </a:p>
      </dgm:t>
    </dgm:pt>
    <dgm:pt modelId="{77B643D2-1EBB-436F-8E56-DB8BCDB096CA}" type="parTrans" cxnId="{81A0C6BB-1652-4D71-B50C-7EF5C86BD3FA}">
      <dgm:prSet/>
      <dgm:spPr/>
      <dgm:t>
        <a:bodyPr/>
        <a:lstStyle/>
        <a:p>
          <a:endParaRPr lang="de-DE"/>
        </a:p>
      </dgm:t>
    </dgm:pt>
    <dgm:pt modelId="{4BC73E98-F71C-4EF1-96D0-FA7093795851}" type="sibTrans" cxnId="{81A0C6BB-1652-4D71-B50C-7EF5C86BD3FA}">
      <dgm:prSet/>
      <dgm:spPr/>
      <dgm:t>
        <a:bodyPr/>
        <a:lstStyle/>
        <a:p>
          <a:endParaRPr lang="de-DE"/>
        </a:p>
      </dgm:t>
    </dgm:pt>
    <dgm:pt modelId="{B2F7FC55-0D40-4ABD-B3B1-266A52648FAE}">
      <dgm:prSet/>
      <dgm:spPr/>
      <dgm:t>
        <a:bodyPr/>
        <a:lstStyle/>
        <a:p>
          <a:r>
            <a:rPr lang="de-DE" dirty="0"/>
            <a:t>6. Nutzung des alternativen Kommunikationsmediums:</a:t>
          </a:r>
        </a:p>
      </dgm:t>
    </dgm:pt>
    <dgm:pt modelId="{E77C1F6A-8D0E-4144-97D0-9C9102C7BE9F}" type="parTrans" cxnId="{145BE59F-D1C1-45D9-81BC-CED98F7B1537}">
      <dgm:prSet/>
      <dgm:spPr/>
      <dgm:t>
        <a:bodyPr/>
        <a:lstStyle/>
        <a:p>
          <a:endParaRPr lang="de-DE"/>
        </a:p>
      </dgm:t>
    </dgm:pt>
    <dgm:pt modelId="{6C178E4D-6F09-41EF-81B6-59005C89B354}" type="sibTrans" cxnId="{145BE59F-D1C1-45D9-81BC-CED98F7B1537}">
      <dgm:prSet/>
      <dgm:spPr/>
      <dgm:t>
        <a:bodyPr/>
        <a:lstStyle/>
        <a:p>
          <a:endParaRPr lang="de-DE"/>
        </a:p>
      </dgm:t>
    </dgm:pt>
    <dgm:pt modelId="{65DD3472-371F-421E-BE2D-64F2DF7FAF62}">
      <dgm:prSet/>
      <dgm:spPr/>
      <dgm:t>
        <a:bodyPr/>
        <a:lstStyle/>
        <a:p>
          <a:r>
            <a:rPr lang="de-DE" dirty="0"/>
            <a:t>2. Prüfung ob eine Störung des internen IT-Netzwerks vorliegt</a:t>
          </a:r>
        </a:p>
      </dgm:t>
    </dgm:pt>
    <dgm:pt modelId="{26154590-BBAA-4EF5-B1FE-D67BEF8DA117}" type="parTrans" cxnId="{E084BF06-FC6F-4361-A08C-E07142ED1896}">
      <dgm:prSet/>
      <dgm:spPr/>
      <dgm:t>
        <a:bodyPr/>
        <a:lstStyle/>
        <a:p>
          <a:endParaRPr lang="de-DE"/>
        </a:p>
      </dgm:t>
    </dgm:pt>
    <dgm:pt modelId="{7D8D9C65-7E87-4897-A059-8FFB8E5CC69B}" type="sibTrans" cxnId="{E084BF06-FC6F-4361-A08C-E07142ED1896}">
      <dgm:prSet/>
      <dgm:spPr/>
      <dgm:t>
        <a:bodyPr/>
        <a:lstStyle/>
        <a:p>
          <a:endParaRPr lang="de-DE"/>
        </a:p>
      </dgm:t>
    </dgm:pt>
    <dgm:pt modelId="{59FE4B90-E516-48D9-9CDE-AA1AEBEF5DE9}" type="pres">
      <dgm:prSet presAssocID="{2EA78B26-6D23-4BF2-A52A-C34E56760A85}" presName="linear" presStyleCnt="0">
        <dgm:presLayoutVars>
          <dgm:animLvl val="lvl"/>
          <dgm:resizeHandles val="exact"/>
        </dgm:presLayoutVars>
      </dgm:prSet>
      <dgm:spPr/>
    </dgm:pt>
    <dgm:pt modelId="{04FF7B23-3CCA-4805-B0E7-9EF747BCCFB9}" type="pres">
      <dgm:prSet presAssocID="{851C05F9-7BC8-4613-9389-96B4F3B2168F}" presName="parentText" presStyleLbl="node1" presStyleIdx="0" presStyleCnt="6">
        <dgm:presLayoutVars>
          <dgm:chMax val="0"/>
          <dgm:bulletEnabled val="1"/>
        </dgm:presLayoutVars>
      </dgm:prSet>
      <dgm:spPr/>
    </dgm:pt>
    <dgm:pt modelId="{DA4693F0-061F-4CFA-AA69-A61C337BACA6}" type="pres">
      <dgm:prSet presAssocID="{A801D9BB-7442-4253-9B33-28AF517AE0E9}" presName="spacer" presStyleCnt="0"/>
      <dgm:spPr/>
    </dgm:pt>
    <dgm:pt modelId="{49A69D37-B88F-4F34-9C16-49CF3AAC1BC1}" type="pres">
      <dgm:prSet presAssocID="{65DD3472-371F-421E-BE2D-64F2DF7FAF62}" presName="parentText" presStyleLbl="node1" presStyleIdx="1" presStyleCnt="6">
        <dgm:presLayoutVars>
          <dgm:chMax val="0"/>
          <dgm:bulletEnabled val="1"/>
        </dgm:presLayoutVars>
      </dgm:prSet>
      <dgm:spPr/>
    </dgm:pt>
    <dgm:pt modelId="{1A103233-0857-4774-8B1D-EDC007836BF1}" type="pres">
      <dgm:prSet presAssocID="{7D8D9C65-7E87-4897-A059-8FFB8E5CC69B}" presName="spacer" presStyleCnt="0"/>
      <dgm:spPr/>
    </dgm:pt>
    <dgm:pt modelId="{B1FD768E-8CE6-41FD-BA17-64F4604F6F6C}" type="pres">
      <dgm:prSet presAssocID="{0F7E0BD3-EA12-475E-B09E-3879C9A98550}" presName="parentText" presStyleLbl="node1" presStyleIdx="2" presStyleCnt="6">
        <dgm:presLayoutVars>
          <dgm:chMax val="0"/>
          <dgm:bulletEnabled val="1"/>
        </dgm:presLayoutVars>
      </dgm:prSet>
      <dgm:spPr/>
    </dgm:pt>
    <dgm:pt modelId="{A8604E93-33B7-4B73-9986-3A38A4EE528E}" type="pres">
      <dgm:prSet presAssocID="{25A15F12-EFD2-4E10-8618-9D8B5D1D091A}" presName="spacer" presStyleCnt="0"/>
      <dgm:spPr/>
    </dgm:pt>
    <dgm:pt modelId="{033496BF-27CB-4C72-8096-A50750833ADE}" type="pres">
      <dgm:prSet presAssocID="{90BF89E5-A363-473C-9C6A-BB6B5467A2BE}" presName="parentText" presStyleLbl="node1" presStyleIdx="3" presStyleCnt="6">
        <dgm:presLayoutVars>
          <dgm:chMax val="0"/>
          <dgm:bulletEnabled val="1"/>
        </dgm:presLayoutVars>
      </dgm:prSet>
      <dgm:spPr/>
    </dgm:pt>
    <dgm:pt modelId="{F2844841-7C3D-4DA5-849E-17343C14C7DF}" type="pres">
      <dgm:prSet presAssocID="{D95CD9F1-B92B-4C31-9A02-512E1A3CFD56}" presName="spacer" presStyleCnt="0"/>
      <dgm:spPr/>
    </dgm:pt>
    <dgm:pt modelId="{16206C65-F67B-4E1B-AF7A-752287D8603E}" type="pres">
      <dgm:prSet presAssocID="{7ACBAC96-6EBE-4FEB-9266-45352F255F26}" presName="parentText" presStyleLbl="node1" presStyleIdx="4" presStyleCnt="6">
        <dgm:presLayoutVars>
          <dgm:chMax val="0"/>
          <dgm:bulletEnabled val="1"/>
        </dgm:presLayoutVars>
      </dgm:prSet>
      <dgm:spPr/>
    </dgm:pt>
    <dgm:pt modelId="{58906267-D8ED-4F47-AC67-B9BF3CE909BB}" type="pres">
      <dgm:prSet presAssocID="{4BC73E98-F71C-4EF1-96D0-FA7093795851}" presName="spacer" presStyleCnt="0"/>
      <dgm:spPr/>
    </dgm:pt>
    <dgm:pt modelId="{C879DDFD-0F60-495B-8BD2-490673EEF5A6}" type="pres">
      <dgm:prSet presAssocID="{B2F7FC55-0D40-4ABD-B3B1-266A52648FAE}" presName="parentText" presStyleLbl="node1" presStyleIdx="5" presStyleCnt="6">
        <dgm:presLayoutVars>
          <dgm:chMax val="0"/>
          <dgm:bulletEnabled val="1"/>
        </dgm:presLayoutVars>
      </dgm:prSet>
      <dgm:spPr/>
    </dgm:pt>
  </dgm:ptLst>
  <dgm:cxnLst>
    <dgm:cxn modelId="{E084BF06-FC6F-4361-A08C-E07142ED1896}" srcId="{2EA78B26-6D23-4BF2-A52A-C34E56760A85}" destId="{65DD3472-371F-421E-BE2D-64F2DF7FAF62}" srcOrd="1" destOrd="0" parTransId="{26154590-BBAA-4EF5-B1FE-D67BEF8DA117}" sibTransId="{7D8D9C65-7E87-4897-A059-8FFB8E5CC69B}"/>
    <dgm:cxn modelId="{1D6FE516-DF54-46EB-B884-D7CEF9E0B54A}" type="presOf" srcId="{7ACBAC96-6EBE-4FEB-9266-45352F255F26}" destId="{16206C65-F67B-4E1B-AF7A-752287D8603E}" srcOrd="0" destOrd="0" presId="urn:microsoft.com/office/officeart/2005/8/layout/vList2"/>
    <dgm:cxn modelId="{274EBA24-625E-4972-AE38-2AE9B8DED344}" srcId="{2EA78B26-6D23-4BF2-A52A-C34E56760A85}" destId="{0F7E0BD3-EA12-475E-B09E-3879C9A98550}" srcOrd="2" destOrd="0" parTransId="{124A8AB1-C7BA-43AE-BB6C-544D36F98596}" sibTransId="{25A15F12-EFD2-4E10-8618-9D8B5D1D091A}"/>
    <dgm:cxn modelId="{015A7E63-8892-4633-9083-DDC36D8965DA}" type="presOf" srcId="{2EA78B26-6D23-4BF2-A52A-C34E56760A85}" destId="{59FE4B90-E516-48D9-9CDE-AA1AEBEF5DE9}" srcOrd="0" destOrd="0" presId="urn:microsoft.com/office/officeart/2005/8/layout/vList2"/>
    <dgm:cxn modelId="{614A1B69-D253-4D28-8FF5-D6BD112F9952}" type="presOf" srcId="{851C05F9-7BC8-4613-9389-96B4F3B2168F}" destId="{04FF7B23-3CCA-4805-B0E7-9EF747BCCFB9}" srcOrd="0" destOrd="0" presId="urn:microsoft.com/office/officeart/2005/8/layout/vList2"/>
    <dgm:cxn modelId="{551E054C-F289-48F9-9172-0097EDB8FAD5}" type="presOf" srcId="{90BF89E5-A363-473C-9C6A-BB6B5467A2BE}" destId="{033496BF-27CB-4C72-8096-A50750833ADE}" srcOrd="0" destOrd="0" presId="urn:microsoft.com/office/officeart/2005/8/layout/vList2"/>
    <dgm:cxn modelId="{E201FE4C-F069-4702-8F6B-286901DECB4B}" type="presOf" srcId="{0F7E0BD3-EA12-475E-B09E-3879C9A98550}" destId="{B1FD768E-8CE6-41FD-BA17-64F4604F6F6C}" srcOrd="0" destOrd="0" presId="urn:microsoft.com/office/officeart/2005/8/layout/vList2"/>
    <dgm:cxn modelId="{10A2DF7C-1F04-4378-9B88-A4CF480D05BF}" type="presOf" srcId="{B2F7FC55-0D40-4ABD-B3B1-266A52648FAE}" destId="{C879DDFD-0F60-495B-8BD2-490673EEF5A6}" srcOrd="0" destOrd="0" presId="urn:microsoft.com/office/officeart/2005/8/layout/vList2"/>
    <dgm:cxn modelId="{FA475497-5E46-478E-8546-76C7F9D6A4C9}" srcId="{2EA78B26-6D23-4BF2-A52A-C34E56760A85}" destId="{90BF89E5-A363-473C-9C6A-BB6B5467A2BE}" srcOrd="3" destOrd="0" parTransId="{1105B1D6-14D5-4675-89D9-D97ABBD94AE0}" sibTransId="{D95CD9F1-B92B-4C31-9A02-512E1A3CFD56}"/>
    <dgm:cxn modelId="{145BE59F-D1C1-45D9-81BC-CED98F7B1537}" srcId="{2EA78B26-6D23-4BF2-A52A-C34E56760A85}" destId="{B2F7FC55-0D40-4ABD-B3B1-266A52648FAE}" srcOrd="5" destOrd="0" parTransId="{E77C1F6A-8D0E-4144-97D0-9C9102C7BE9F}" sibTransId="{6C178E4D-6F09-41EF-81B6-59005C89B354}"/>
    <dgm:cxn modelId="{81A0C6BB-1652-4D71-B50C-7EF5C86BD3FA}" srcId="{2EA78B26-6D23-4BF2-A52A-C34E56760A85}" destId="{7ACBAC96-6EBE-4FEB-9266-45352F255F26}" srcOrd="4" destOrd="0" parTransId="{77B643D2-1EBB-436F-8E56-DB8BCDB096CA}" sibTransId="{4BC73E98-F71C-4EF1-96D0-FA7093795851}"/>
    <dgm:cxn modelId="{98B05ABC-6B74-42B5-8EC6-6DDA3A5B6E7E}" srcId="{2EA78B26-6D23-4BF2-A52A-C34E56760A85}" destId="{851C05F9-7BC8-4613-9389-96B4F3B2168F}" srcOrd="0" destOrd="0" parTransId="{2F09E11A-E8A4-4BFA-AF33-8C72A1F405BE}" sibTransId="{A801D9BB-7442-4253-9B33-28AF517AE0E9}"/>
    <dgm:cxn modelId="{ADD4AEF1-E217-46B7-8130-6403444D66EF}" type="presOf" srcId="{65DD3472-371F-421E-BE2D-64F2DF7FAF62}" destId="{49A69D37-B88F-4F34-9C16-49CF3AAC1BC1}" srcOrd="0" destOrd="0" presId="urn:microsoft.com/office/officeart/2005/8/layout/vList2"/>
    <dgm:cxn modelId="{B26C8310-EFDF-408F-9063-D045BE6A8011}" type="presParOf" srcId="{59FE4B90-E516-48D9-9CDE-AA1AEBEF5DE9}" destId="{04FF7B23-3CCA-4805-B0E7-9EF747BCCFB9}" srcOrd="0" destOrd="0" presId="urn:microsoft.com/office/officeart/2005/8/layout/vList2"/>
    <dgm:cxn modelId="{45D0E01B-530E-4B94-A6F8-A5F1531BF895}" type="presParOf" srcId="{59FE4B90-E516-48D9-9CDE-AA1AEBEF5DE9}" destId="{DA4693F0-061F-4CFA-AA69-A61C337BACA6}" srcOrd="1" destOrd="0" presId="urn:microsoft.com/office/officeart/2005/8/layout/vList2"/>
    <dgm:cxn modelId="{2EEBC767-2F71-4252-8480-1DDB22840391}" type="presParOf" srcId="{59FE4B90-E516-48D9-9CDE-AA1AEBEF5DE9}" destId="{49A69D37-B88F-4F34-9C16-49CF3AAC1BC1}" srcOrd="2" destOrd="0" presId="urn:microsoft.com/office/officeart/2005/8/layout/vList2"/>
    <dgm:cxn modelId="{54E78F34-388A-44A2-BFEA-964671A76C7E}" type="presParOf" srcId="{59FE4B90-E516-48D9-9CDE-AA1AEBEF5DE9}" destId="{1A103233-0857-4774-8B1D-EDC007836BF1}" srcOrd="3" destOrd="0" presId="urn:microsoft.com/office/officeart/2005/8/layout/vList2"/>
    <dgm:cxn modelId="{989CBFC5-DA7F-4138-8F25-DFEEB716B018}" type="presParOf" srcId="{59FE4B90-E516-48D9-9CDE-AA1AEBEF5DE9}" destId="{B1FD768E-8CE6-41FD-BA17-64F4604F6F6C}" srcOrd="4" destOrd="0" presId="urn:microsoft.com/office/officeart/2005/8/layout/vList2"/>
    <dgm:cxn modelId="{4DD595E4-F399-484D-9B41-4E6FEF0B65D2}" type="presParOf" srcId="{59FE4B90-E516-48D9-9CDE-AA1AEBEF5DE9}" destId="{A8604E93-33B7-4B73-9986-3A38A4EE528E}" srcOrd="5" destOrd="0" presId="urn:microsoft.com/office/officeart/2005/8/layout/vList2"/>
    <dgm:cxn modelId="{CD6253F7-3FF4-4020-BE7A-4BE48F0C3440}" type="presParOf" srcId="{59FE4B90-E516-48D9-9CDE-AA1AEBEF5DE9}" destId="{033496BF-27CB-4C72-8096-A50750833ADE}" srcOrd="6" destOrd="0" presId="urn:microsoft.com/office/officeart/2005/8/layout/vList2"/>
    <dgm:cxn modelId="{A4915681-ABA7-4EED-A458-C91723D9FB62}" type="presParOf" srcId="{59FE4B90-E516-48D9-9CDE-AA1AEBEF5DE9}" destId="{F2844841-7C3D-4DA5-849E-17343C14C7DF}" srcOrd="7" destOrd="0" presId="urn:microsoft.com/office/officeart/2005/8/layout/vList2"/>
    <dgm:cxn modelId="{8E9C4514-02D2-4F80-ADEF-EA41563B61C8}" type="presParOf" srcId="{59FE4B90-E516-48D9-9CDE-AA1AEBEF5DE9}" destId="{16206C65-F67B-4E1B-AF7A-752287D8603E}" srcOrd="8" destOrd="0" presId="urn:microsoft.com/office/officeart/2005/8/layout/vList2"/>
    <dgm:cxn modelId="{DD841B91-C568-403A-A40D-2386D6B82960}" type="presParOf" srcId="{59FE4B90-E516-48D9-9CDE-AA1AEBEF5DE9}" destId="{58906267-D8ED-4F47-AC67-B9BF3CE909BB}" srcOrd="9" destOrd="0" presId="urn:microsoft.com/office/officeart/2005/8/layout/vList2"/>
    <dgm:cxn modelId="{EB658A90-05FD-482F-BAFE-5D786F554C2E}" type="presParOf" srcId="{59FE4B90-E516-48D9-9CDE-AA1AEBEF5DE9}" destId="{C879DDFD-0F60-495B-8BD2-490673EEF5A6}"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7555-E286-472B-9DD2-EC24C3887CA0}">
      <dsp:nvSpPr>
        <dsp:cNvPr id="0" name=""/>
        <dsp:cNvSpPr/>
      </dsp:nvSpPr>
      <dsp: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Recherche der Kontaktdaten des Kommunikationspartners</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Ausdruck und (handschriftliches) Ausfüllen der Fax-Vorlage</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Ausdruck der Begleitdokumente</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1179" y="1103245"/>
        <a:ext cx="2344242" cy="1519185"/>
      </dsp:txXfrm>
    </dsp:sp>
    <dsp:sp modelId="{C1F92D0A-6212-478F-AE64-93037F158224}">
      <dsp:nvSpPr>
        <dsp:cNvPr id="0" name=""/>
        <dsp:cNvSpPr/>
      </dsp:nvSpPr>
      <dsp: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B10F17"/>
        </a:solidFill>
        <a:ln>
          <a:noFill/>
        </a:ln>
        <a:effectLst/>
      </dsp:spPr>
      <dsp:style>
        <a:lnRef idx="0">
          <a:scrgbClr r="0" g="0" b="0"/>
        </a:lnRef>
        <a:fillRef idx="1">
          <a:scrgbClr r="0" g="0" b="0"/>
        </a:fillRef>
        <a:effectRef idx="0">
          <a:scrgbClr r="0" g="0" b="0"/>
        </a:effectRef>
        <a:fontRef idx="minor">
          <a:schemeClr val="lt1"/>
        </a:fontRef>
      </dsp:style>
    </dsp:sp>
    <dsp:sp modelId="{90DAB1B0-B998-4031-B1B4-DE78B3B11BE4}">
      <dsp:nvSpPr>
        <dsp:cNvPr id="0" name=""/>
        <dsp:cNvSpPr/>
      </dsp:nvSpPr>
      <dsp:spPr>
        <a:xfrm>
          <a:off x="522122" y="262243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a:solidFill>
                <a:srgbClr val="FFFFFF"/>
              </a:solidFill>
              <a:latin typeface="GKV Open" pitchFamily="2" charset="0"/>
              <a:ea typeface="GKV Open" pitchFamily="2" charset="0"/>
              <a:cs typeface="GKV Open" pitchFamily="2" charset="0"/>
            </a:rPr>
            <a:t>VORBEREITUNG</a:t>
          </a:r>
        </a:p>
      </dsp:txBody>
      <dsp:txXfrm>
        <a:off x="522122" y="2622431"/>
        <a:ext cx="2083770" cy="828646"/>
      </dsp:txXfrm>
    </dsp:sp>
    <dsp:sp modelId="{E6D577B2-9F2D-4384-A11F-2D6843D501CD}">
      <dsp:nvSpPr>
        <dsp:cNvPr id="0" name=""/>
        <dsp:cNvSpPr/>
      </dsp:nvSpPr>
      <dsp: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Aufsuchen des Faxgerätes und Einwahl der Faxnummer</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Ggf. Ungesicherter Versand über das Internet (VoIP)</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Warten auf die Faxbestätigung</a:t>
          </a: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3017643" y="1517568"/>
        <a:ext cx="2344242" cy="1519185"/>
      </dsp:txXfrm>
    </dsp:sp>
    <dsp:sp modelId="{C9D00328-9C98-4DC7-9C66-1535975CA0EC}">
      <dsp:nvSpPr>
        <dsp:cNvPr id="0" name=""/>
        <dsp:cNvSpPr/>
      </dsp:nvSpPr>
      <dsp:spPr>
        <a:xfrm>
          <a:off x="4308425" y="-96968"/>
          <a:ext cx="2922401" cy="2922401"/>
        </a:xfrm>
        <a:prstGeom prst="circularArrow">
          <a:avLst>
            <a:gd name="adj1" fmla="val 2959"/>
            <a:gd name="adj2" fmla="val 362444"/>
            <a:gd name="adj3" fmla="val 19462045"/>
            <a:gd name="adj4" fmla="val 12575511"/>
            <a:gd name="adj5" fmla="val 3452"/>
          </a:avLst>
        </a:prstGeom>
        <a:solidFill>
          <a:srgbClr val="B10F17"/>
        </a:solidFill>
        <a:ln>
          <a:noFill/>
        </a:ln>
        <a:effectLst/>
      </dsp:spPr>
      <dsp:style>
        <a:lnRef idx="0">
          <a:scrgbClr r="0" g="0" b="0"/>
        </a:lnRef>
        <a:fillRef idx="1">
          <a:scrgbClr r="0" g="0" b="0"/>
        </a:fillRef>
        <a:effectRef idx="0">
          <a:scrgbClr r="0" g="0" b="0"/>
        </a:effectRef>
        <a:fontRef idx="minor">
          <a:schemeClr val="lt1"/>
        </a:fontRef>
      </dsp:style>
    </dsp:sp>
    <dsp:sp modelId="{4FC11D1A-0DC0-4435-9585-8106720BFC3C}">
      <dsp:nvSpPr>
        <dsp:cNvPr id="0" name=""/>
        <dsp:cNvSpPr/>
      </dsp:nvSpPr>
      <dsp:spPr>
        <a:xfrm>
          <a:off x="3538585" y="68892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a:solidFill>
                <a:srgbClr val="FFFFFF"/>
              </a:solidFill>
              <a:latin typeface="GKV Open" pitchFamily="2" charset="0"/>
              <a:ea typeface="GKV Open" pitchFamily="2" charset="0"/>
              <a:cs typeface="GKV Open" pitchFamily="2" charset="0"/>
            </a:rPr>
            <a:t>FAX-VERSAND</a:t>
          </a:r>
        </a:p>
      </dsp:txBody>
      <dsp:txXfrm>
        <a:off x="3538585" y="688921"/>
        <a:ext cx="2083770" cy="828646"/>
      </dsp:txXfrm>
    </dsp:sp>
    <dsp:sp modelId="{6C981278-F45A-4215-99DA-6D6E6673AB0F}">
      <dsp:nvSpPr>
        <dsp:cNvPr id="0" name=""/>
        <dsp:cNvSpPr/>
      </dsp:nvSpPr>
      <dsp: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Einscannen der Faxnachricht</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Eingabe der Informationen in das Primärsystem</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Abheften der Faxnachricht in der Papierakte</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6034106" y="1103245"/>
        <a:ext cx="2344242" cy="1519185"/>
      </dsp:txXfrm>
    </dsp:sp>
    <dsp:sp modelId="{4E9A5ABF-07AA-499A-A7FD-17F0BC10E777}">
      <dsp:nvSpPr>
        <dsp:cNvPr id="0" name=""/>
        <dsp:cNvSpPr/>
      </dsp:nvSpPr>
      <dsp:spPr>
        <a:xfrm>
          <a:off x="6555049" y="262243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a:solidFill>
                <a:srgbClr val="FFFFFF"/>
              </a:solidFill>
              <a:latin typeface="GKV Open" pitchFamily="2" charset="0"/>
              <a:ea typeface="GKV Open" pitchFamily="2" charset="0"/>
              <a:cs typeface="GKV Open" pitchFamily="2" charset="0"/>
            </a:rPr>
            <a:t>DOKUMENTATION</a:t>
          </a:r>
        </a:p>
      </dsp:txBody>
      <dsp:txXfrm>
        <a:off x="6555049" y="2622431"/>
        <a:ext cx="2083770" cy="828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7555-E286-472B-9DD2-EC24C3887CA0}">
      <dsp:nvSpPr>
        <dsp:cNvPr id="0" name=""/>
        <dsp:cNvSpPr/>
      </dsp:nvSpPr>
      <dsp:spPr>
        <a:xfrm>
          <a:off x="650"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Abruf der Kontaktdaten aus dem digitalen TI-Verzeichnisdienst</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Ausfüllen der KIM-Vorlage</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Einfügen von Datei-Anhängen aus dem Primärsystem</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650" y="1137548"/>
        <a:ext cx="2348356" cy="1521852"/>
      </dsp:txXfrm>
    </dsp:sp>
    <dsp:sp modelId="{C1F92D0A-6212-478F-AE64-93037F158224}">
      <dsp:nvSpPr>
        <dsp:cNvPr id="0" name=""/>
        <dsp:cNvSpPr/>
      </dsp:nvSpPr>
      <dsp:spPr>
        <a:xfrm>
          <a:off x="1315400" y="1581025"/>
          <a:ext cx="2616146" cy="2616146"/>
        </a:xfrm>
        <a:prstGeom prst="leftCircularArrow">
          <a:avLst>
            <a:gd name="adj1" fmla="val 3254"/>
            <a:gd name="adj2" fmla="val 401439"/>
            <a:gd name="adj3" fmla="val 2176950"/>
            <a:gd name="adj4" fmla="val 9024489"/>
            <a:gd name="adj5" fmla="val 3797"/>
          </a:avLst>
        </a:prstGeom>
        <a:solidFill>
          <a:srgbClr val="6286A4"/>
        </a:solidFill>
        <a:ln>
          <a:noFill/>
        </a:ln>
        <a:effectLst/>
      </dsp:spPr>
      <dsp:style>
        <a:lnRef idx="0">
          <a:scrgbClr r="0" g="0" b="0"/>
        </a:lnRef>
        <a:fillRef idx="1">
          <a:scrgbClr r="0" g="0" b="0"/>
        </a:fillRef>
        <a:effectRef idx="0">
          <a:scrgbClr r="0" g="0" b="0"/>
        </a:effectRef>
        <a:fontRef idx="minor">
          <a:schemeClr val="lt1"/>
        </a:fontRef>
      </dsp:style>
    </dsp:sp>
    <dsp:sp modelId="{90DAB1B0-B998-4031-B1B4-DE78B3B11BE4}">
      <dsp:nvSpPr>
        <dsp:cNvPr id="0" name=""/>
        <dsp:cNvSpPr/>
      </dsp:nvSpPr>
      <dsp:spPr>
        <a:xfrm>
          <a:off x="522507" y="2659400"/>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rgbClr val="FFFFFF"/>
              </a:solidFill>
              <a:latin typeface="GKV Open" pitchFamily="2" charset="0"/>
              <a:ea typeface="GKV Open" pitchFamily="2" charset="0"/>
              <a:cs typeface="GKV Open" pitchFamily="2" charset="0"/>
            </a:rPr>
            <a:t>VORBEREITUNG</a:t>
          </a:r>
        </a:p>
      </dsp:txBody>
      <dsp:txXfrm>
        <a:off x="522507" y="2659400"/>
        <a:ext cx="2087428" cy="830101"/>
      </dsp:txXfrm>
    </dsp:sp>
    <dsp:sp modelId="{E6D577B2-9F2D-4384-A11F-2D6843D501CD}">
      <dsp:nvSpPr>
        <dsp:cNvPr id="0" name=""/>
        <dsp:cNvSpPr/>
      </dsp:nvSpPr>
      <dsp:spPr>
        <a:xfrm>
          <a:off x="3015357"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Versand via Mausklick</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Automatische Signatur, Verschlüsselung und gesicherte Übertragung über die Telematikinfrastruktur</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3015357" y="1552599"/>
        <a:ext cx="2348356" cy="1521852"/>
      </dsp:txXfrm>
    </dsp:sp>
    <dsp:sp modelId="{C9D00328-9C98-4DC7-9C66-1535975CA0EC}">
      <dsp:nvSpPr>
        <dsp:cNvPr id="0" name=""/>
        <dsp:cNvSpPr/>
      </dsp:nvSpPr>
      <dsp:spPr>
        <a:xfrm>
          <a:off x="4310537" y="-61116"/>
          <a:ext cx="2916213" cy="2916213"/>
        </a:xfrm>
        <a:prstGeom prst="circularArrow">
          <a:avLst>
            <a:gd name="adj1" fmla="val 2919"/>
            <a:gd name="adj2" fmla="val 357301"/>
            <a:gd name="adj3" fmla="val 19467188"/>
            <a:gd name="adj4" fmla="val 12575511"/>
            <a:gd name="adj5" fmla="val 3406"/>
          </a:avLst>
        </a:prstGeom>
        <a:solidFill>
          <a:srgbClr val="6286A4"/>
        </a:solidFill>
        <a:ln>
          <a:noFill/>
        </a:ln>
        <a:effectLst/>
      </dsp:spPr>
      <dsp:style>
        <a:lnRef idx="0">
          <a:scrgbClr r="0" g="0" b="0"/>
        </a:lnRef>
        <a:fillRef idx="1">
          <a:scrgbClr r="0" g="0" b="0"/>
        </a:fillRef>
        <a:effectRef idx="0">
          <a:scrgbClr r="0" g="0" b="0"/>
        </a:effectRef>
        <a:fontRef idx="minor">
          <a:schemeClr val="lt1"/>
        </a:fontRef>
      </dsp:style>
    </dsp:sp>
    <dsp:sp modelId="{4FC11D1A-0DC0-4435-9585-8106720BFC3C}">
      <dsp:nvSpPr>
        <dsp:cNvPr id="0" name=""/>
        <dsp:cNvSpPr/>
      </dsp:nvSpPr>
      <dsp:spPr>
        <a:xfrm>
          <a:off x="3537214" y="722497"/>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a:solidFill>
                <a:srgbClr val="FFFFFF"/>
              </a:solidFill>
              <a:latin typeface="GKV Open" pitchFamily="2" charset="0"/>
              <a:ea typeface="GKV Open" pitchFamily="2" charset="0"/>
              <a:cs typeface="GKV Open" pitchFamily="2" charset="0"/>
            </a:rPr>
            <a:t>KIM-VERSAND</a:t>
          </a:r>
        </a:p>
      </dsp:txBody>
      <dsp:txXfrm>
        <a:off x="3537214" y="722497"/>
        <a:ext cx="2087428" cy="830101"/>
      </dsp:txXfrm>
    </dsp:sp>
    <dsp:sp modelId="{6C981278-F45A-4215-99DA-6D6E6673AB0F}">
      <dsp:nvSpPr>
        <dsp:cNvPr id="0" name=""/>
        <dsp:cNvSpPr/>
      </dsp:nvSpPr>
      <dsp:spPr>
        <a:xfrm>
          <a:off x="6030064" y="1137548"/>
          <a:ext cx="2348356" cy="1936903"/>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Sicherung und Nachverfolgung des Kommunikationsverlaufs im Primärsystem</a:t>
          </a:r>
        </a:p>
      </dsp:txBody>
      <dsp:txXfrm>
        <a:off x="6030064" y="1137548"/>
        <a:ext cx="2348356" cy="1521852"/>
      </dsp:txXfrm>
    </dsp:sp>
    <dsp:sp modelId="{4E9A5ABF-07AA-499A-A7FD-17F0BC10E777}">
      <dsp:nvSpPr>
        <dsp:cNvPr id="0" name=""/>
        <dsp:cNvSpPr/>
      </dsp:nvSpPr>
      <dsp:spPr>
        <a:xfrm>
          <a:off x="6551921" y="2659400"/>
          <a:ext cx="2087428" cy="830101"/>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de-DE" sz="1800" kern="1200">
              <a:solidFill>
                <a:srgbClr val="FFFFFF"/>
              </a:solidFill>
              <a:latin typeface="GKV Open" pitchFamily="2" charset="0"/>
              <a:ea typeface="GKV Open" pitchFamily="2" charset="0"/>
              <a:cs typeface="GKV Open" pitchFamily="2" charset="0"/>
            </a:rPr>
            <a:t>DOKUMENTATION</a:t>
          </a:r>
        </a:p>
      </dsp:txBody>
      <dsp:txXfrm>
        <a:off x="6551921" y="2659400"/>
        <a:ext cx="2087428" cy="830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7555-E286-472B-9DD2-EC24C3887CA0}">
      <dsp:nvSpPr>
        <dsp:cNvPr id="0" name=""/>
        <dsp:cNvSpPr/>
      </dsp:nvSpPr>
      <dsp:spPr>
        <a:xfrm>
          <a:off x="1179"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Verordnung von Arzneimitteln zum Quartalsbeginn durch eine ärztliche Person</a:t>
          </a: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Speichern des E-Rezepts in der Telematikinfrastruktur und ggf. Ausdruck Token in der Arztpraxis</a:t>
          </a:r>
        </a:p>
        <a:p>
          <a:pPr marL="57150" lvl="1" indent="-57150" algn="l" defTabSz="444500">
            <a:lnSpc>
              <a:spcPct val="90000"/>
            </a:lnSpc>
            <a:spcBef>
              <a:spcPct val="0"/>
            </a:spcBef>
            <a:spcAft>
              <a:spcPct val="15000"/>
            </a:spcAft>
            <a:buFont typeface="Arial" panose="020B0604020202020204" pitchFamily="34" charset="0"/>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1179" y="1103245"/>
        <a:ext cx="2344242" cy="1519185"/>
      </dsp:txXfrm>
    </dsp:sp>
    <dsp:sp modelId="{C1F92D0A-6212-478F-AE64-93037F158224}">
      <dsp:nvSpPr>
        <dsp:cNvPr id="0" name=""/>
        <dsp:cNvSpPr/>
      </dsp:nvSpPr>
      <dsp: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B10F17"/>
        </a:solidFill>
        <a:ln>
          <a:noFill/>
        </a:ln>
        <a:effectLst/>
      </dsp:spPr>
      <dsp:style>
        <a:lnRef idx="0">
          <a:scrgbClr r="0" g="0" b="0"/>
        </a:lnRef>
        <a:fillRef idx="1">
          <a:scrgbClr r="0" g="0" b="0"/>
        </a:fillRef>
        <a:effectRef idx="0">
          <a:scrgbClr r="0" g="0" b="0"/>
        </a:effectRef>
        <a:fontRef idx="minor">
          <a:schemeClr val="lt1"/>
        </a:fontRef>
      </dsp:style>
    </dsp:sp>
    <dsp:sp modelId="{90DAB1B0-B998-4031-B1B4-DE78B3B11BE4}">
      <dsp:nvSpPr>
        <dsp:cNvPr id="0" name=""/>
        <dsp:cNvSpPr/>
      </dsp:nvSpPr>
      <dsp:spPr>
        <a:xfrm>
          <a:off x="522122" y="262243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dirty="0">
              <a:solidFill>
                <a:srgbClr val="FFFFFF"/>
              </a:solidFill>
              <a:latin typeface="GKV Open" pitchFamily="2" charset="0"/>
              <a:ea typeface="GKV Open" pitchFamily="2" charset="0"/>
              <a:cs typeface="GKV Open" pitchFamily="2" charset="0"/>
            </a:rPr>
            <a:t>VERORDNUNG</a:t>
          </a:r>
        </a:p>
      </dsp:txBody>
      <dsp:txXfrm>
        <a:off x="522122" y="2622431"/>
        <a:ext cx="2083770" cy="828646"/>
      </dsp:txXfrm>
    </dsp:sp>
    <dsp:sp modelId="{E6D577B2-9F2D-4384-A11F-2D6843D501CD}">
      <dsp:nvSpPr>
        <dsp:cNvPr id="0" name=""/>
        <dsp:cNvSpPr/>
      </dsp:nvSpPr>
      <dsp:spPr>
        <a:xfrm>
          <a:off x="3017643"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Hinfahrt zur Arztpraxis</a:t>
          </a:r>
        </a:p>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Vorlegen Versichertenkarten in der Arztpraxis und ggf. Abholung  der Token</a:t>
          </a: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Rückfahrt zur Einrichtung oder zur Apotheke</a:t>
          </a:r>
        </a:p>
        <a:p>
          <a:pPr marL="57150" lvl="1" indent="-57150" algn="l" defTabSz="444500">
            <a:lnSpc>
              <a:spcPct val="90000"/>
            </a:lnSpc>
            <a:spcBef>
              <a:spcPct val="0"/>
            </a:spcBef>
            <a:spcAft>
              <a:spcPct val="15000"/>
            </a:spcAft>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dirty="0">
            <a:solidFill>
              <a:srgbClr val="000000">
                <a:hueOff val="0"/>
                <a:satOff val="0"/>
                <a:lumOff val="0"/>
                <a:alphaOff val="0"/>
              </a:srgbClr>
            </a:solidFill>
            <a:latin typeface="GKV Open" pitchFamily="2" charset="0"/>
            <a:ea typeface="GKV Open" pitchFamily="2" charset="0"/>
            <a:cs typeface="GKV Open" pitchFamily="2" charset="0"/>
          </a:endParaRPr>
        </a:p>
      </dsp:txBody>
      <dsp:txXfrm>
        <a:off x="3017643" y="1517568"/>
        <a:ext cx="2344242" cy="1519185"/>
      </dsp:txXfrm>
    </dsp:sp>
    <dsp:sp modelId="{C9D00328-9C98-4DC7-9C66-1535975CA0EC}">
      <dsp:nvSpPr>
        <dsp:cNvPr id="0" name=""/>
        <dsp:cNvSpPr/>
      </dsp:nvSpPr>
      <dsp:spPr>
        <a:xfrm>
          <a:off x="4308425" y="-96968"/>
          <a:ext cx="2922401" cy="2922401"/>
        </a:xfrm>
        <a:prstGeom prst="circularArrow">
          <a:avLst>
            <a:gd name="adj1" fmla="val 2959"/>
            <a:gd name="adj2" fmla="val 362444"/>
            <a:gd name="adj3" fmla="val 19462045"/>
            <a:gd name="adj4" fmla="val 12575511"/>
            <a:gd name="adj5" fmla="val 3452"/>
          </a:avLst>
        </a:prstGeom>
        <a:solidFill>
          <a:srgbClr val="B10F17"/>
        </a:solidFill>
        <a:ln>
          <a:noFill/>
        </a:ln>
        <a:effectLst/>
      </dsp:spPr>
      <dsp:style>
        <a:lnRef idx="0">
          <a:scrgbClr r="0" g="0" b="0"/>
        </a:lnRef>
        <a:fillRef idx="1">
          <a:scrgbClr r="0" g="0" b="0"/>
        </a:fillRef>
        <a:effectRef idx="0">
          <a:scrgbClr r="0" g="0" b="0"/>
        </a:effectRef>
        <a:fontRef idx="minor">
          <a:schemeClr val="lt1"/>
        </a:fontRef>
      </dsp:style>
    </dsp:sp>
    <dsp:sp modelId="{4FC11D1A-0DC0-4435-9585-8106720BFC3C}">
      <dsp:nvSpPr>
        <dsp:cNvPr id="0" name=""/>
        <dsp:cNvSpPr/>
      </dsp:nvSpPr>
      <dsp:spPr>
        <a:xfrm>
          <a:off x="3538585" y="68892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dirty="0">
              <a:solidFill>
                <a:srgbClr val="FFFFFF"/>
              </a:solidFill>
              <a:latin typeface="GKV Open" pitchFamily="2" charset="0"/>
              <a:ea typeface="GKV Open" pitchFamily="2" charset="0"/>
              <a:cs typeface="GKV Open" pitchFamily="2" charset="0"/>
            </a:rPr>
            <a:t>KURIERDIENST</a:t>
          </a:r>
        </a:p>
      </dsp:txBody>
      <dsp:txXfrm>
        <a:off x="3538585" y="688921"/>
        <a:ext cx="2083770" cy="828646"/>
      </dsp:txXfrm>
    </dsp:sp>
    <dsp:sp modelId="{6C981278-F45A-4215-99DA-6D6E6673AB0F}">
      <dsp:nvSpPr>
        <dsp:cNvPr id="0" name=""/>
        <dsp:cNvSpPr/>
      </dsp:nvSpPr>
      <dsp:spPr>
        <a:xfrm>
          <a:off x="6034106" y="1103245"/>
          <a:ext cx="2344242" cy="1933509"/>
        </a:xfrm>
        <a:prstGeom prst="rect">
          <a:avLst/>
        </a:prstGeom>
        <a:solidFill>
          <a:srgbClr val="FFFFFF">
            <a:alpha val="90000"/>
            <a:hueOff val="0"/>
            <a:satOff val="0"/>
            <a:lumOff val="0"/>
            <a:alphaOff val="0"/>
          </a:srgbClr>
        </a:solidFill>
        <a:ln w="15875" cap="flat" cmpd="sng" algn="ctr">
          <a:solidFill>
            <a:srgbClr val="B10F17"/>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Hinfahrt zur Apotheke</a:t>
          </a:r>
        </a:p>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Vorlage Token bzw. Übergabe Versichertenkarte an Apotheke</a:t>
          </a:r>
        </a:p>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Abgabe von Arzneimittel durch Apotheke</a:t>
          </a:r>
        </a:p>
        <a:p>
          <a:pPr marL="57150" lvl="1" indent="-57150" algn="l" defTabSz="444500">
            <a:lnSpc>
              <a:spcPct val="90000"/>
            </a:lnSpc>
            <a:spcBef>
              <a:spcPct val="0"/>
            </a:spcBef>
            <a:spcAft>
              <a:spcPct val="150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Rückfahrt zur Einrichtung </a:t>
          </a:r>
        </a:p>
        <a:p>
          <a:pPr marL="57150" lvl="1" indent="-57150" algn="l" defTabSz="444500">
            <a:lnSpc>
              <a:spcPct val="90000"/>
            </a:lnSpc>
            <a:spcBef>
              <a:spcPct val="0"/>
            </a:spcBef>
            <a:spcAft>
              <a:spcPct val="15000"/>
            </a:spcAft>
            <a:buFont typeface="Arial" panose="020B0604020202020204" pitchFamily="34" charset="0"/>
            <a:buChar char="•"/>
          </a:pPr>
          <a:endParaRPr lang="de-DE" sz="10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6034106" y="1103245"/>
        <a:ext cx="2344242" cy="1519185"/>
      </dsp:txXfrm>
    </dsp:sp>
    <dsp:sp modelId="{4E9A5ABF-07AA-499A-A7FD-17F0BC10E777}">
      <dsp:nvSpPr>
        <dsp:cNvPr id="0" name=""/>
        <dsp:cNvSpPr/>
      </dsp:nvSpPr>
      <dsp:spPr>
        <a:xfrm>
          <a:off x="6555049" y="2622431"/>
          <a:ext cx="2083770" cy="828646"/>
        </a:xfrm>
        <a:prstGeom prst="rect">
          <a:avLst/>
        </a:prstGeom>
        <a:solidFill>
          <a:srgbClr val="B10F17"/>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dirty="0">
              <a:solidFill>
                <a:srgbClr val="FFFFFF"/>
              </a:solidFill>
              <a:latin typeface="GKV Open" pitchFamily="2" charset="0"/>
              <a:ea typeface="GKV Open" pitchFamily="2" charset="0"/>
              <a:cs typeface="GKV Open" pitchFamily="2" charset="0"/>
            </a:rPr>
            <a:t>ARZNEIMITTEL-ABGABE</a:t>
          </a:r>
        </a:p>
      </dsp:txBody>
      <dsp:txXfrm>
        <a:off x="6555049" y="2622431"/>
        <a:ext cx="2083770" cy="8286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7555-E286-472B-9DD2-EC24C3887CA0}">
      <dsp:nvSpPr>
        <dsp:cNvPr id="0" name=""/>
        <dsp:cNvSpPr/>
      </dsp:nvSpPr>
      <dsp:spPr>
        <a:xfrm>
          <a:off x="1179"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Verordnung von Arzneimitteln durch eine ärztliche Person</a:t>
          </a:r>
        </a:p>
        <a:p>
          <a:pPr marL="57150" lvl="1" indent="-57150" algn="l" defTabSz="444500">
            <a:lnSpc>
              <a:spcPct val="90000"/>
            </a:lnSpc>
            <a:spcBef>
              <a:spcPct val="0"/>
            </a:spcBef>
            <a:spcAft>
              <a:spcPct val="15000"/>
            </a:spcAft>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Speichern des E-Rezepts in der Telematikinfrastruktur </a:t>
          </a:r>
        </a:p>
        <a:p>
          <a:pPr marL="114300" lvl="1" indent="-114300" algn="l" defTabSz="533400">
            <a:lnSpc>
              <a:spcPct val="90000"/>
            </a:lnSpc>
            <a:spcBef>
              <a:spcPct val="0"/>
            </a:spcBef>
            <a:spcAft>
              <a:spcPct val="15000"/>
            </a:spcAft>
            <a:buChar char="•"/>
          </a:pPr>
          <a:endParaRPr lang="de-DE" sz="1200" kern="1200">
            <a:solidFill>
              <a:srgbClr val="000000">
                <a:hueOff val="0"/>
                <a:satOff val="0"/>
                <a:lumOff val="0"/>
                <a:alphaOff val="0"/>
              </a:srgbClr>
            </a:solidFill>
            <a:latin typeface="GKV Open" pitchFamily="2" charset="0"/>
            <a:ea typeface="GKV Open" pitchFamily="2" charset="0"/>
            <a:cs typeface="GKV Open" pitchFamily="2" charset="0"/>
          </a:endParaRPr>
        </a:p>
      </dsp:txBody>
      <dsp:txXfrm>
        <a:off x="1179" y="1103245"/>
        <a:ext cx="2344242" cy="1519185"/>
      </dsp:txXfrm>
    </dsp:sp>
    <dsp:sp modelId="{C1F92D0A-6212-478F-AE64-93037F158224}">
      <dsp:nvSpPr>
        <dsp:cNvPr id="0" name=""/>
        <dsp:cNvSpPr/>
      </dsp:nvSpPr>
      <dsp:spPr>
        <a:xfrm>
          <a:off x="1311497" y="1538298"/>
          <a:ext cx="2622859" cy="2622859"/>
        </a:xfrm>
        <a:prstGeom prst="leftCircularArrow">
          <a:avLst>
            <a:gd name="adj1" fmla="val 3297"/>
            <a:gd name="adj2" fmla="val 407070"/>
            <a:gd name="adj3" fmla="val 2182581"/>
            <a:gd name="adj4" fmla="val 9024489"/>
            <a:gd name="adj5" fmla="val 3846"/>
          </a:avLst>
        </a:prstGeom>
        <a:solidFill>
          <a:srgbClr val="6286A4"/>
        </a:solidFill>
        <a:ln>
          <a:noFill/>
        </a:ln>
        <a:effectLst/>
      </dsp:spPr>
      <dsp:style>
        <a:lnRef idx="0">
          <a:scrgbClr r="0" g="0" b="0"/>
        </a:lnRef>
        <a:fillRef idx="1">
          <a:scrgbClr r="0" g="0" b="0"/>
        </a:fillRef>
        <a:effectRef idx="0">
          <a:scrgbClr r="0" g="0" b="0"/>
        </a:effectRef>
        <a:fontRef idx="minor">
          <a:schemeClr val="lt1"/>
        </a:fontRef>
      </dsp:style>
    </dsp:sp>
    <dsp:sp modelId="{90DAB1B0-B998-4031-B1B4-DE78B3B11BE4}">
      <dsp:nvSpPr>
        <dsp:cNvPr id="0" name=""/>
        <dsp:cNvSpPr/>
      </dsp:nvSpPr>
      <dsp:spPr>
        <a:xfrm>
          <a:off x="522122" y="262243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dirty="0">
              <a:solidFill>
                <a:srgbClr val="FFFFFF"/>
              </a:solidFill>
              <a:latin typeface="GKV Open" pitchFamily="2" charset="0"/>
              <a:ea typeface="GKV Open" pitchFamily="2" charset="0"/>
              <a:cs typeface="GKV Open" pitchFamily="2" charset="0"/>
            </a:rPr>
            <a:t>VERORDNUNG</a:t>
          </a:r>
        </a:p>
      </dsp:txBody>
      <dsp:txXfrm>
        <a:off x="522122" y="2622431"/>
        <a:ext cx="2083770" cy="828646"/>
      </dsp:txXfrm>
    </dsp:sp>
    <dsp:sp modelId="{E6D577B2-9F2D-4384-A11F-2D6843D501CD}">
      <dsp:nvSpPr>
        <dsp:cNvPr id="0" name=""/>
        <dsp:cNvSpPr/>
      </dsp:nvSpPr>
      <dsp:spPr>
        <a:xfrm>
          <a:off x="3017643"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66725">
            <a:lnSpc>
              <a:spcPct val="90000"/>
            </a:lnSpc>
            <a:spcBef>
              <a:spcPct val="0"/>
            </a:spcBef>
            <a:spcAft>
              <a:spcPts val="600"/>
            </a:spcAft>
            <a:buFont typeface="Arial" panose="020B0604020202020204" pitchFamily="34" charset="0"/>
            <a:buChar char="•"/>
          </a:pPr>
          <a:r>
            <a:rPr lang="de-DE" sz="1050" kern="1200" dirty="0">
              <a:solidFill>
                <a:srgbClr val="000000">
                  <a:hueOff val="0"/>
                  <a:satOff val="0"/>
                  <a:lumOff val="0"/>
                  <a:alphaOff val="0"/>
                </a:srgbClr>
              </a:solidFill>
              <a:latin typeface="GKV Open" pitchFamily="2" charset="0"/>
              <a:ea typeface="GKV Open" pitchFamily="2" charset="0"/>
              <a:cs typeface="GKV Open" pitchFamily="2" charset="0"/>
            </a:rPr>
            <a:t>Generierung des E-Rezept Tokens als PDF-Anhang im Praxisverwaltungssystems</a:t>
          </a:r>
        </a:p>
        <a:p>
          <a:pPr marL="57150" lvl="1" indent="-57150" algn="l" defTabSz="466725">
            <a:lnSpc>
              <a:spcPct val="90000"/>
            </a:lnSpc>
            <a:spcBef>
              <a:spcPct val="0"/>
            </a:spcBef>
            <a:spcAft>
              <a:spcPct val="15000"/>
            </a:spcAft>
            <a:buFont typeface="Arial" panose="020B0604020202020204" pitchFamily="34" charset="0"/>
            <a:buChar char="•"/>
          </a:pPr>
          <a:r>
            <a:rPr lang="de-DE" sz="1050" kern="1200">
              <a:solidFill>
                <a:srgbClr val="000000">
                  <a:hueOff val="0"/>
                  <a:satOff val="0"/>
                  <a:lumOff val="0"/>
                  <a:alphaOff val="0"/>
                </a:srgbClr>
              </a:solidFill>
              <a:latin typeface="GKV Open" pitchFamily="2" charset="0"/>
              <a:ea typeface="GKV Open" pitchFamily="2" charset="0"/>
              <a:cs typeface="GKV Open" pitchFamily="2" charset="0"/>
            </a:rPr>
            <a:t>Versand Token via KIM von Arztpraxis an Pflegeeinrichtung </a:t>
          </a:r>
        </a:p>
        <a:p>
          <a:pPr marL="57150" lvl="1" indent="-57150" algn="l" defTabSz="466725">
            <a:lnSpc>
              <a:spcPct val="90000"/>
            </a:lnSpc>
            <a:spcBef>
              <a:spcPct val="0"/>
            </a:spcBef>
            <a:spcAft>
              <a:spcPct val="15000"/>
            </a:spcAft>
            <a:buFont typeface="Arial" panose="020B0604020202020204" pitchFamily="34" charset="0"/>
            <a:buChar char="•"/>
          </a:pPr>
          <a:endParaRPr lang="de-DE" sz="1050" kern="1200">
            <a:solidFill>
              <a:srgbClr val="000000">
                <a:hueOff val="0"/>
                <a:satOff val="0"/>
                <a:lumOff val="0"/>
                <a:alphaOff val="0"/>
              </a:srgbClr>
            </a:solidFill>
            <a:latin typeface="GKV Open" pitchFamily="2" charset="0"/>
            <a:ea typeface="GKV Open" pitchFamily="2" charset="0"/>
            <a:cs typeface="GKV Open" pitchFamily="2" charset="0"/>
          </a:endParaRPr>
        </a:p>
        <a:p>
          <a:pPr marL="114300" lvl="1" indent="-114300" algn="l" defTabSz="533400">
            <a:lnSpc>
              <a:spcPct val="90000"/>
            </a:lnSpc>
            <a:spcBef>
              <a:spcPct val="0"/>
            </a:spcBef>
            <a:spcAft>
              <a:spcPct val="15000"/>
            </a:spcAft>
            <a:buFont typeface="Arial" panose="020B0604020202020204" pitchFamily="34" charset="0"/>
            <a:buChar char="•"/>
          </a:pPr>
          <a:endParaRPr lang="de-DE" sz="1200" kern="1200">
            <a:solidFill>
              <a:srgbClr val="000000">
                <a:hueOff val="0"/>
                <a:satOff val="0"/>
                <a:lumOff val="0"/>
                <a:alphaOff val="0"/>
              </a:srgbClr>
            </a:solidFill>
            <a:latin typeface="+mj-lt"/>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mj-lt"/>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mj-lt"/>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mj-lt"/>
            <a:ea typeface="GKV Open" pitchFamily="2" charset="0"/>
            <a:cs typeface="GKV Open" pitchFamily="2" charset="0"/>
          </a:endParaRPr>
        </a:p>
        <a:p>
          <a:pPr marL="57150" lvl="1" indent="-57150" algn="l" defTabSz="444500">
            <a:lnSpc>
              <a:spcPct val="90000"/>
            </a:lnSpc>
            <a:spcBef>
              <a:spcPct val="0"/>
            </a:spcBef>
            <a:spcAft>
              <a:spcPct val="15000"/>
            </a:spcAft>
            <a:buNone/>
          </a:pPr>
          <a:endParaRPr lang="de-DE" sz="1000" kern="1200">
            <a:solidFill>
              <a:srgbClr val="000000">
                <a:hueOff val="0"/>
                <a:satOff val="0"/>
                <a:lumOff val="0"/>
                <a:alphaOff val="0"/>
              </a:srgbClr>
            </a:solidFill>
            <a:latin typeface="+mj-lt"/>
            <a:ea typeface="GKV Open" pitchFamily="2" charset="0"/>
            <a:cs typeface="GKV Open" pitchFamily="2" charset="0"/>
          </a:endParaRPr>
        </a:p>
      </dsp:txBody>
      <dsp:txXfrm>
        <a:off x="3017643" y="1517568"/>
        <a:ext cx="2344242" cy="1519185"/>
      </dsp:txXfrm>
    </dsp:sp>
    <dsp:sp modelId="{C9D00328-9C98-4DC7-9C66-1535975CA0EC}">
      <dsp:nvSpPr>
        <dsp:cNvPr id="0" name=""/>
        <dsp:cNvSpPr/>
      </dsp:nvSpPr>
      <dsp:spPr>
        <a:xfrm>
          <a:off x="4308425" y="-96968"/>
          <a:ext cx="2922401" cy="2922401"/>
        </a:xfrm>
        <a:prstGeom prst="circularArrow">
          <a:avLst>
            <a:gd name="adj1" fmla="val 2959"/>
            <a:gd name="adj2" fmla="val 362444"/>
            <a:gd name="adj3" fmla="val 19462045"/>
            <a:gd name="adj4" fmla="val 12575511"/>
            <a:gd name="adj5" fmla="val 3452"/>
          </a:avLst>
        </a:prstGeom>
        <a:solidFill>
          <a:srgbClr val="6286A4"/>
        </a:solidFill>
        <a:ln>
          <a:noFill/>
        </a:ln>
        <a:effectLst/>
      </dsp:spPr>
      <dsp:style>
        <a:lnRef idx="0">
          <a:scrgbClr r="0" g="0" b="0"/>
        </a:lnRef>
        <a:fillRef idx="1">
          <a:scrgbClr r="0" g="0" b="0"/>
        </a:fillRef>
        <a:effectRef idx="0">
          <a:scrgbClr r="0" g="0" b="0"/>
        </a:effectRef>
        <a:fontRef idx="minor">
          <a:schemeClr val="lt1"/>
        </a:fontRef>
      </dsp:style>
    </dsp:sp>
    <dsp:sp modelId="{4FC11D1A-0DC0-4435-9585-8106720BFC3C}">
      <dsp:nvSpPr>
        <dsp:cNvPr id="0" name=""/>
        <dsp:cNvSpPr/>
      </dsp:nvSpPr>
      <dsp:spPr>
        <a:xfrm>
          <a:off x="3538585" y="68892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a:solidFill>
                <a:srgbClr val="FFFFFF"/>
              </a:solidFill>
              <a:latin typeface="GKV Open" pitchFamily="2" charset="0"/>
              <a:ea typeface="GKV Open" pitchFamily="2" charset="0"/>
              <a:cs typeface="GKV Open" pitchFamily="2" charset="0"/>
            </a:rPr>
            <a:t>KIM-VERSAND</a:t>
          </a:r>
        </a:p>
      </dsp:txBody>
      <dsp:txXfrm>
        <a:off x="3538585" y="688921"/>
        <a:ext cx="2083770" cy="828646"/>
      </dsp:txXfrm>
    </dsp:sp>
    <dsp:sp modelId="{6C981278-F45A-4215-99DA-6D6E6673AB0F}">
      <dsp:nvSpPr>
        <dsp:cNvPr id="0" name=""/>
        <dsp:cNvSpPr/>
      </dsp:nvSpPr>
      <dsp:spPr>
        <a:xfrm>
          <a:off x="6034106" y="1103245"/>
          <a:ext cx="2344242" cy="1933509"/>
        </a:xfrm>
        <a:prstGeom prst="rect">
          <a:avLst/>
        </a:prstGeom>
        <a:solidFill>
          <a:srgbClr val="FFFFFF">
            <a:alpha val="90000"/>
            <a:hueOff val="0"/>
            <a:satOff val="0"/>
            <a:lumOff val="0"/>
            <a:alphaOff val="0"/>
          </a:srgbClr>
        </a:solidFill>
        <a:ln w="15875" cap="flat" cmpd="sng" algn="ctr">
          <a:solidFill>
            <a:srgbClr val="6286A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ts val="600"/>
            </a:spcAft>
            <a:buFont typeface="Arial" panose="020B0604020202020204" pitchFamily="34" charset="0"/>
            <a:buChar char="•"/>
          </a:pPr>
          <a:r>
            <a:rPr lang="de-DE" sz="1000" kern="1200" dirty="0">
              <a:solidFill>
                <a:srgbClr val="000000">
                  <a:hueOff val="0"/>
                  <a:satOff val="0"/>
                  <a:lumOff val="0"/>
                  <a:alphaOff val="0"/>
                </a:srgbClr>
              </a:solidFill>
              <a:latin typeface="GKV Open" pitchFamily="2" charset="0"/>
              <a:ea typeface="GKV Open" pitchFamily="2" charset="0"/>
              <a:cs typeface="GKV Open" pitchFamily="2" charset="0"/>
            </a:rPr>
            <a:t>Versand Token via KIM von Pflegeeinrichtung an Apotheke </a:t>
          </a:r>
        </a:p>
        <a:p>
          <a:pPr marL="57150" lvl="1" indent="-57150" algn="l" defTabSz="444500">
            <a:lnSpc>
              <a:spcPct val="90000"/>
            </a:lnSpc>
            <a:spcBef>
              <a:spcPct val="0"/>
            </a:spcBef>
            <a:spcAft>
              <a:spcPts val="600"/>
            </a:spcAft>
            <a:buFont typeface="Arial" panose="020B0604020202020204" pitchFamily="34" charset="0"/>
            <a:buChar char="•"/>
          </a:pPr>
          <a:r>
            <a:rPr lang="de-DE" sz="1000" kern="1200">
              <a:solidFill>
                <a:srgbClr val="000000">
                  <a:hueOff val="0"/>
                  <a:satOff val="0"/>
                  <a:lumOff val="0"/>
                  <a:alphaOff val="0"/>
                </a:srgbClr>
              </a:solidFill>
              <a:latin typeface="GKV Open" pitchFamily="2" charset="0"/>
              <a:ea typeface="GKV Open" pitchFamily="2" charset="0"/>
              <a:cs typeface="GKV Open" pitchFamily="2" charset="0"/>
            </a:rPr>
            <a:t>Abgabe von Arzneimittel durch Apotheke</a:t>
          </a:r>
        </a:p>
        <a:p>
          <a:pPr marL="57150" lvl="1" indent="-57150" algn="l" defTabSz="444500">
            <a:lnSpc>
              <a:spcPct val="90000"/>
            </a:lnSpc>
            <a:spcBef>
              <a:spcPct val="0"/>
            </a:spcBef>
            <a:spcAft>
              <a:spcPct val="15000"/>
            </a:spcAft>
            <a:buFont typeface="Arial" panose="020B0604020202020204" pitchFamily="34" charset="0"/>
            <a:buChar char="•"/>
          </a:pPr>
          <a:r>
            <a:rPr lang="de-DE" sz="1000" kern="1200">
              <a:solidFill>
                <a:srgbClr val="000000">
                  <a:hueOff val="0"/>
                  <a:satOff val="0"/>
                  <a:lumOff val="0"/>
                  <a:alphaOff val="0"/>
                </a:srgbClr>
              </a:solidFill>
              <a:latin typeface="GKV Open" pitchFamily="2" charset="0"/>
              <a:ea typeface="GKV Open" pitchFamily="2" charset="0"/>
              <a:cs typeface="GKV Open" pitchFamily="2" charset="0"/>
            </a:rPr>
            <a:t>Ggf. weitere KIM-Nutzung für Rücksprachebedarf zur Verordnung </a:t>
          </a:r>
        </a:p>
        <a:p>
          <a:pPr marL="57150" lvl="1" indent="-57150" algn="l" defTabSz="400050">
            <a:lnSpc>
              <a:spcPct val="90000"/>
            </a:lnSpc>
            <a:spcBef>
              <a:spcPct val="0"/>
            </a:spcBef>
            <a:spcAft>
              <a:spcPct val="15000"/>
            </a:spcAft>
            <a:buNone/>
          </a:pPr>
          <a:endParaRPr lang="de-DE" sz="900" kern="1200">
            <a:solidFill>
              <a:srgbClr val="000000">
                <a:hueOff val="0"/>
                <a:satOff val="0"/>
                <a:lumOff val="0"/>
                <a:alphaOff val="0"/>
              </a:srgbClr>
            </a:solidFill>
            <a:latin typeface="+mj-lt"/>
            <a:ea typeface="GKV Open" pitchFamily="2" charset="0"/>
            <a:cs typeface="GKV Open" pitchFamily="2" charset="0"/>
          </a:endParaRPr>
        </a:p>
      </dsp:txBody>
      <dsp:txXfrm>
        <a:off x="6034106" y="1103245"/>
        <a:ext cx="2344242" cy="1519185"/>
      </dsp:txXfrm>
    </dsp:sp>
    <dsp:sp modelId="{4E9A5ABF-07AA-499A-A7FD-17F0BC10E777}">
      <dsp:nvSpPr>
        <dsp:cNvPr id="0" name=""/>
        <dsp:cNvSpPr/>
      </dsp:nvSpPr>
      <dsp:spPr>
        <a:xfrm>
          <a:off x="6555049" y="2622431"/>
          <a:ext cx="2083770" cy="828646"/>
        </a:xfrm>
        <a:prstGeom prst="rect">
          <a:avLst/>
        </a:prstGeom>
        <a:solidFill>
          <a:srgbClr val="6286A4">
            <a:hueOff val="0"/>
            <a:satOff val="0"/>
            <a:lumOff val="0"/>
            <a:alphaOff val="0"/>
          </a:srgbClr>
        </a:solidFill>
        <a:ln w="15875"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de-DE" sz="2200" kern="1200">
              <a:solidFill>
                <a:srgbClr val="FFFFFF"/>
              </a:solidFill>
              <a:latin typeface="GKV Open" pitchFamily="2" charset="0"/>
              <a:ea typeface="GKV Open" pitchFamily="2" charset="0"/>
              <a:cs typeface="GKV Open" pitchFamily="2" charset="0"/>
            </a:rPr>
            <a:t>ARZNEIMITTEL-ABGABE</a:t>
          </a:r>
        </a:p>
      </dsp:txBody>
      <dsp:txXfrm>
        <a:off x="6555049" y="2622431"/>
        <a:ext cx="2083770" cy="8286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0D258-DDF8-4552-BB38-BD8D5BAD0E35}">
      <dsp:nvSpPr>
        <dsp:cNvPr id="0" name=""/>
        <dsp:cNvSpPr/>
      </dsp:nvSpPr>
      <dsp:spPr>
        <a:xfrm>
          <a:off x="0" y="299169"/>
          <a:ext cx="10515600" cy="1193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de-DE" sz="3000" kern="1200" dirty="0"/>
            <a:t>Sensibler und verantwortungsvoller Umgang mit geschützten Patientendaten</a:t>
          </a:r>
        </a:p>
      </dsp:txBody>
      <dsp:txXfrm>
        <a:off x="58257" y="357426"/>
        <a:ext cx="10399086" cy="1076886"/>
      </dsp:txXfrm>
    </dsp:sp>
    <dsp:sp modelId="{B66D4C9B-39C0-4270-A552-DA9EC4C36265}">
      <dsp:nvSpPr>
        <dsp:cNvPr id="0" name=""/>
        <dsp:cNvSpPr/>
      </dsp:nvSpPr>
      <dsp:spPr>
        <a:xfrm>
          <a:off x="0" y="1578969"/>
          <a:ext cx="10515600" cy="1193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de-DE" sz="3000" kern="1200" dirty="0"/>
            <a:t>Es sind die gesetzlichen Regelungen und internen Datenschutzrichtlinien zu beachten</a:t>
          </a:r>
        </a:p>
      </dsp:txBody>
      <dsp:txXfrm>
        <a:off x="58257" y="1637226"/>
        <a:ext cx="10399086" cy="1076886"/>
      </dsp:txXfrm>
    </dsp:sp>
    <dsp:sp modelId="{C913C306-3A2E-4B77-A44A-8F0313AAA77D}">
      <dsp:nvSpPr>
        <dsp:cNvPr id="0" name=""/>
        <dsp:cNvSpPr/>
      </dsp:nvSpPr>
      <dsp:spPr>
        <a:xfrm>
          <a:off x="0" y="2858768"/>
          <a:ext cx="10515600" cy="1193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de-DE" sz="3000" kern="1200"/>
            <a:t>Einsatz eines Viren-Scanners vor dem Öffnen von Dateianhängen – diese können grundsätzlich auch Schadsoftware enthalten</a:t>
          </a:r>
        </a:p>
      </dsp:txBody>
      <dsp:txXfrm>
        <a:off x="58257" y="2917025"/>
        <a:ext cx="10399086" cy="10768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F7B23-3CCA-4805-B0E7-9EF747BCCFB9}">
      <dsp:nvSpPr>
        <dsp:cNvPr id="0" name=""/>
        <dsp:cNvSpPr/>
      </dsp:nvSpPr>
      <dsp:spPr>
        <a:xfrm>
          <a:off x="0" y="38484"/>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1. Prüfung ob eine Störung der Internetverbindung vorliegt</a:t>
          </a:r>
        </a:p>
      </dsp:txBody>
      <dsp:txXfrm>
        <a:off x="31613" y="70097"/>
        <a:ext cx="10452374" cy="584369"/>
      </dsp:txXfrm>
    </dsp:sp>
    <dsp:sp modelId="{49A69D37-B88F-4F34-9C16-49CF3AAC1BC1}">
      <dsp:nvSpPr>
        <dsp:cNvPr id="0" name=""/>
        <dsp:cNvSpPr/>
      </dsp:nvSpPr>
      <dsp:spPr>
        <a:xfrm>
          <a:off x="0" y="763839"/>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2. Prüfung ob eine Störung des internen IT-Netzwerks vorliegt</a:t>
          </a:r>
        </a:p>
      </dsp:txBody>
      <dsp:txXfrm>
        <a:off x="31613" y="795452"/>
        <a:ext cx="10452374" cy="584369"/>
      </dsp:txXfrm>
    </dsp:sp>
    <dsp:sp modelId="{B1FD768E-8CE6-41FD-BA17-64F4604F6F6C}">
      <dsp:nvSpPr>
        <dsp:cNvPr id="0" name=""/>
        <dsp:cNvSpPr/>
      </dsp:nvSpPr>
      <dsp:spPr>
        <a:xfrm>
          <a:off x="0" y="1489194"/>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3. Prüfung ob eine Störung der Telematikinfrastruktur vorliegt</a:t>
          </a:r>
        </a:p>
      </dsp:txBody>
      <dsp:txXfrm>
        <a:off x="31613" y="1520807"/>
        <a:ext cx="10452374" cy="584369"/>
      </dsp:txXfrm>
    </dsp:sp>
    <dsp:sp modelId="{033496BF-27CB-4C72-8096-A50750833ADE}">
      <dsp:nvSpPr>
        <dsp:cNvPr id="0" name=""/>
        <dsp:cNvSpPr/>
      </dsp:nvSpPr>
      <dsp:spPr>
        <a:xfrm>
          <a:off x="0" y="2214549"/>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4. Neustart der Software bzw. des Computers </a:t>
          </a:r>
        </a:p>
      </dsp:txBody>
      <dsp:txXfrm>
        <a:off x="31613" y="2246162"/>
        <a:ext cx="10452374" cy="584369"/>
      </dsp:txXfrm>
    </dsp:sp>
    <dsp:sp modelId="{16206C65-F67B-4E1B-AF7A-752287D8603E}">
      <dsp:nvSpPr>
        <dsp:cNvPr id="0" name=""/>
        <dsp:cNvSpPr/>
      </dsp:nvSpPr>
      <dsp:spPr>
        <a:xfrm>
          <a:off x="0" y="2939904"/>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5. Information an Ansprechperson:</a:t>
          </a:r>
        </a:p>
      </dsp:txBody>
      <dsp:txXfrm>
        <a:off x="31613" y="2971517"/>
        <a:ext cx="10452374" cy="584369"/>
      </dsp:txXfrm>
    </dsp:sp>
    <dsp:sp modelId="{C879DDFD-0F60-495B-8BD2-490673EEF5A6}">
      <dsp:nvSpPr>
        <dsp:cNvPr id="0" name=""/>
        <dsp:cNvSpPr/>
      </dsp:nvSpPr>
      <dsp:spPr>
        <a:xfrm>
          <a:off x="0" y="3665259"/>
          <a:ext cx="10515600" cy="6475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6. Nutzung des alternativen Kommunikationsmediums:</a:t>
          </a:r>
        </a:p>
      </dsp:txBody>
      <dsp:txXfrm>
        <a:off x="31613" y="3696872"/>
        <a:ext cx="104523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3" name="Datumsplatzhalt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EBF7D36B-E5D4-4179-94EA-35E78991B1DA}" type="datetimeFigureOut">
              <a:rPr lang="de-DE" smtClean="0"/>
              <a:t>11.12.2024</a:t>
            </a:fld>
            <a:endParaRPr lang="de-DE"/>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de-DE"/>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487CE525-01D0-4412-85B6-37F277368262}" type="slidenum">
              <a:rPr lang="de-DE" smtClean="0"/>
              <a:t>‹Nr.›</a:t>
            </a:fld>
            <a:endParaRPr lang="de-DE"/>
          </a:p>
        </p:txBody>
      </p:sp>
    </p:spTree>
    <p:extLst>
      <p:ext uri="{BB962C8B-B14F-4D97-AF65-F5344CB8AC3E}">
        <p14:creationId xmlns:p14="http://schemas.microsoft.com/office/powerpoint/2010/main" val="296816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docs-and-care.de/projekt/prozesszeiten.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87CE525-01D0-4412-85B6-37F277368262}" type="slidenum">
              <a:rPr lang="de-DE" smtClean="0"/>
              <a:t>1</a:t>
            </a:fld>
            <a:endParaRPr lang="de-DE"/>
          </a:p>
        </p:txBody>
      </p:sp>
    </p:spTree>
    <p:extLst>
      <p:ext uri="{BB962C8B-B14F-4D97-AF65-F5344CB8AC3E}">
        <p14:creationId xmlns:p14="http://schemas.microsoft.com/office/powerpoint/2010/main" val="3854085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a:t>Ziel:</a:t>
            </a:r>
            <a:r>
              <a:rPr lang="de-DE" b="0"/>
              <a:t> Die Folie vermittelt im Zusammenhang mit den nachfolgenden Schaubildern einen Überblick über die Veränderungen in den Kommunikationsprozessen, die sich mit dem Einsatz der TI ergeben.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a:p>
          <a:p>
            <a:pPr marL="0" marR="0" lvl="0" indent="0" algn="l" defTabSz="914400" rtl="0" eaLnBrk="1" fontAlgn="auto" latinLnBrk="0" hangingPunct="1">
              <a:lnSpc>
                <a:spcPct val="100000"/>
              </a:lnSpc>
              <a:spcBef>
                <a:spcPts val="0"/>
              </a:spcBef>
              <a:spcAft>
                <a:spcPts val="0"/>
              </a:spcAft>
              <a:buClrTx/>
              <a:buSzTx/>
              <a:buFontTx/>
              <a:buNone/>
              <a:tabLst/>
              <a:defRPr/>
            </a:pPr>
            <a:r>
              <a:rPr lang="de-DE" b="1"/>
              <a:t>Hintergrundinformationen:</a:t>
            </a:r>
            <a:endParaRPr lang="de-DE" b="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Anekdotische Erzählungen zu den Herausforderungen im Zusammenhang mit der Nutzung analoger Kommunikationsmedien (Fax, Brief, Persönlicher Transport) können in der Diskussion dafür sensibilisieren, warum die Einführung der TI notwendig ist.</a:t>
            </a:r>
          </a:p>
          <a:p>
            <a:endParaRPr lang="de-DE"/>
          </a:p>
        </p:txBody>
      </p:sp>
      <p:sp>
        <p:nvSpPr>
          <p:cNvPr id="4" name="Foliennummernplatzhalter 3"/>
          <p:cNvSpPr>
            <a:spLocks noGrp="1"/>
          </p:cNvSpPr>
          <p:nvPr>
            <p:ph type="sldNum" sz="quarter" idx="5"/>
          </p:nvPr>
        </p:nvSpPr>
        <p:spPr/>
        <p:txBody>
          <a:bodyPr/>
          <a:lstStyle/>
          <a:p>
            <a:fld id="{487CE525-01D0-4412-85B6-37F277368262}" type="slidenum">
              <a:rPr lang="de-DE" smtClean="0"/>
              <a:t>12</a:t>
            </a:fld>
            <a:endParaRPr lang="de-DE"/>
          </a:p>
        </p:txBody>
      </p:sp>
    </p:spTree>
    <p:extLst>
      <p:ext uri="{BB962C8B-B14F-4D97-AF65-F5344CB8AC3E}">
        <p14:creationId xmlns:p14="http://schemas.microsoft.com/office/powerpoint/2010/main" val="2229233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05D11-FD85-C52E-80AB-8694EE6C3B0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439F24F-805C-C3CD-3F6E-1F7986A453F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8C2EAB6-5020-83AE-3AF1-D81334BA7FC7}"/>
              </a:ext>
            </a:extLst>
          </p:cNvPr>
          <p:cNvSpPr>
            <a:spLocks noGrp="1"/>
          </p:cNvSpPr>
          <p:nvPr>
            <p:ph type="body" idx="1"/>
          </p:nvPr>
        </p:nvSpPr>
        <p:spPr/>
        <p:txBody>
          <a:bodyPr/>
          <a:lstStyle/>
          <a:p>
            <a:pPr defTabSz="879378">
              <a:defRPr/>
            </a:pPr>
            <a:r>
              <a:rPr lang="de-DE" b="1" dirty="0"/>
              <a:t>Ziel:</a:t>
            </a:r>
            <a:r>
              <a:rPr lang="de-DE" b="0" dirty="0"/>
              <a:t> Die Folie ordnet den Kontext für die nachfolgenden Grafiken für Umsetzungsideen für den Einsatz von TI-Anwendungen </a:t>
            </a:r>
          </a:p>
          <a:p>
            <a:pPr defTabSz="879378">
              <a:defRPr/>
            </a:pPr>
            <a:endParaRPr lang="de-DE" b="1" dirty="0"/>
          </a:p>
          <a:p>
            <a:pPr defTabSz="879378">
              <a:defRPr/>
            </a:pPr>
            <a:r>
              <a:rPr lang="de-DE" b="1" dirty="0"/>
              <a:t>Hintergrundinformationen:</a:t>
            </a:r>
          </a:p>
          <a:p>
            <a:pPr marL="164883" indent="-164883" defTabSz="879378">
              <a:buFont typeface="Arial" panose="020B0604020202020204" pitchFamily="34" charset="0"/>
              <a:buChar char="•"/>
              <a:defRPr/>
            </a:pPr>
            <a:r>
              <a:rPr lang="de-DE" b="0" dirty="0"/>
              <a:t>Die dargestellten Prozesse stellen keine Empfehlungen des GKV-Spitzenverbandes dar, sondern sind exemplarische Umsetzungsideen aus der Pflegepraxis.</a:t>
            </a:r>
          </a:p>
          <a:p>
            <a:pPr marL="171450" indent="-171450">
              <a:buFont typeface="Arial" panose="020B0604020202020204" pitchFamily="34" charset="0"/>
              <a:buChar char="•"/>
            </a:pPr>
            <a:r>
              <a:rPr lang="de-DE" b="0" dirty="0"/>
              <a:t>Einsatz von KIM im Projekt Docs and Care: </a:t>
            </a:r>
            <a:r>
              <a:rPr lang="de-DE" dirty="0"/>
              <a:t>Im Rahmen des vom GKV-Spitzenverbandes geförderten Projektes wird u. a. untersucht, wie sich die sektorenübergreifende Kommunikation zwischen Pflegeinrichtungen und Arztpraxen durch den Einsatz von KIM verbessern lässt. Nähere Informationen unter: </a:t>
            </a:r>
            <a:r>
              <a:rPr lang="de-DE" dirty="0">
                <a:hlinkClick r:id="rId3"/>
              </a:rPr>
              <a:t>https://docs-and-care.de/projekt/prozesszeiten.html</a:t>
            </a:r>
            <a:endParaRPr lang="de-DE" dirty="0"/>
          </a:p>
          <a:p>
            <a:endParaRPr lang="de-DE" dirty="0"/>
          </a:p>
        </p:txBody>
      </p:sp>
      <p:sp>
        <p:nvSpPr>
          <p:cNvPr id="4" name="Foliennummernplatzhalter 3">
            <a:extLst>
              <a:ext uri="{FF2B5EF4-FFF2-40B4-BE49-F238E27FC236}">
                <a16:creationId xmlns:a16="http://schemas.microsoft.com/office/drawing/2014/main" id="{E58E1315-FC06-841E-6080-77C287795575}"/>
              </a:ext>
            </a:extLst>
          </p:cNvPr>
          <p:cNvSpPr>
            <a:spLocks noGrp="1"/>
          </p:cNvSpPr>
          <p:nvPr>
            <p:ph type="sldNum" sz="quarter" idx="5"/>
          </p:nvPr>
        </p:nvSpPr>
        <p:spPr/>
        <p:txBody>
          <a:bodyPr/>
          <a:lstStyle/>
          <a:p>
            <a:fld id="{E61B35FB-6D47-4FA6-B24D-43BAC9176801}" type="slidenum">
              <a:rPr lang="de-DE" smtClean="0"/>
              <a:t>13</a:t>
            </a:fld>
            <a:endParaRPr lang="de-DE"/>
          </a:p>
        </p:txBody>
      </p:sp>
    </p:spTree>
    <p:extLst>
      <p:ext uri="{BB962C8B-B14F-4D97-AF65-F5344CB8AC3E}">
        <p14:creationId xmlns:p14="http://schemas.microsoft.com/office/powerpoint/2010/main" val="2851767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79378">
              <a:defRPr/>
            </a:pPr>
            <a:r>
              <a:rPr lang="de-DE" b="1"/>
              <a:t>Ziel:</a:t>
            </a:r>
            <a:r>
              <a:rPr lang="de-DE" b="0"/>
              <a:t> Die Folie vermittelt anhand des Schaubildes, die Aufwände im Zusammenhang mit dem etablierte Kommunikationsprozess via Fax und zeigt die Nachteile auf.</a:t>
            </a:r>
          </a:p>
          <a:p>
            <a:pPr defTabSz="879378">
              <a:defRPr/>
            </a:pPr>
            <a:endParaRPr lang="de-DE" b="0"/>
          </a:p>
          <a:p>
            <a:pPr defTabSz="879378">
              <a:defRPr/>
            </a:pPr>
            <a:r>
              <a:rPr lang="de-DE" b="1"/>
              <a:t>Hintergrundinformationen:</a:t>
            </a:r>
          </a:p>
          <a:p>
            <a:pPr marL="164883" indent="-164883" defTabSz="879378">
              <a:buFont typeface="Arial" panose="020B0604020202020204" pitchFamily="34" charset="0"/>
              <a:buChar char="•"/>
              <a:defRPr/>
            </a:pPr>
            <a:r>
              <a:rPr lang="de-DE" b="0"/>
              <a:t>Es können im Zusammenhang mit der Folie weitere umständliche Kommunikationsprozesse thematisiert werden wie z. B. Briefpost oder das persönliche Aufsuchen von Arztpraxen</a:t>
            </a:r>
          </a:p>
          <a:p>
            <a:pPr marL="164883" indent="-164883" defTabSz="879378">
              <a:buFont typeface="Arial" panose="020B0604020202020204" pitchFamily="34" charset="0"/>
              <a:buChar char="•"/>
              <a:defRPr/>
            </a:pPr>
            <a:r>
              <a:rPr lang="de-DE" b="0"/>
              <a:t>Die analogen Kommunikationsprozesse sind ressourcenintensiv (z. B. Kosten für Papier, Porto, Kraftstoff, Arbeitszeit)</a:t>
            </a:r>
          </a:p>
          <a:p>
            <a:pPr marL="164883" marR="0" lvl="0" indent="-164883" algn="l" defTabSz="87937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Als Primärsystem wird die in der Pflegeeinrichtung genutzte Pflegedokumentationssoftware bezeichnet</a:t>
            </a:r>
          </a:p>
          <a:p>
            <a:endParaRPr lang="de-DE"/>
          </a:p>
        </p:txBody>
      </p:sp>
      <p:sp>
        <p:nvSpPr>
          <p:cNvPr id="4" name="Foliennummernplatzhalter 3"/>
          <p:cNvSpPr>
            <a:spLocks noGrp="1"/>
          </p:cNvSpPr>
          <p:nvPr>
            <p:ph type="sldNum" sz="quarter" idx="5"/>
          </p:nvPr>
        </p:nvSpPr>
        <p:spPr/>
        <p:txBody>
          <a:bodyPr/>
          <a:lstStyle/>
          <a:p>
            <a:fld id="{E61B35FB-6D47-4FA6-B24D-43BAC9176801}" type="slidenum">
              <a:rPr lang="de-DE" smtClean="0"/>
              <a:t>14</a:t>
            </a:fld>
            <a:endParaRPr lang="de-DE"/>
          </a:p>
        </p:txBody>
      </p:sp>
    </p:spTree>
    <p:extLst>
      <p:ext uri="{BB962C8B-B14F-4D97-AF65-F5344CB8AC3E}">
        <p14:creationId xmlns:p14="http://schemas.microsoft.com/office/powerpoint/2010/main" val="1248424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79378">
              <a:defRPr/>
            </a:pPr>
            <a:r>
              <a:rPr lang="de-DE" b="1"/>
              <a:t>Ziel:</a:t>
            </a:r>
            <a:r>
              <a:rPr lang="de-DE" b="0"/>
              <a:t> Die Folie vermittelt anhand des Schaubildes, eine Idee davon welche Prozessschritte im Kommunikationsprozess unter Einsatz der Fachanwendung KIM effizienter und einfacher gestaltet sind und zeigt die Vorteile auf.</a:t>
            </a:r>
          </a:p>
          <a:p>
            <a:pPr defTabSz="879378">
              <a:defRPr/>
            </a:pPr>
            <a:endParaRPr lang="de-DE" b="0"/>
          </a:p>
          <a:p>
            <a:pPr defTabSz="879378">
              <a:defRPr/>
            </a:pPr>
            <a:r>
              <a:rPr lang="de-DE" b="1"/>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Die Grafik zeigt eine Umsetzungsidee aus der Praxis für einen digitalen Kommunikationsprozess via KIM.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Wie gut der digitale Kommunikationsprozess via KIM funktioniert, hängt auch davon ab, in welcher Form und Qualität der Anbieter die Integration des KIM-Dienst in das Primärsystem umgesetzt hat. Es besteht, je nach Primärsystem die Möglichkeit, dass zu Beginn nicht alle der dargestellten Funktionen verfügbar sind.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Als Primärsystem wird die in der Pflegeeinrichtung genutzte Pflegedokumentationssoftware bezeichnet.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a:t>Ebenfalls von Bedeutung für einen gelingenden (schnelleren) Prozess, ist die Mitwirkung der Kommunikationspartner in den Abstimmungsprozessen.</a:t>
            </a:r>
          </a:p>
          <a:p>
            <a:endParaRPr lang="de-DE"/>
          </a:p>
        </p:txBody>
      </p:sp>
      <p:sp>
        <p:nvSpPr>
          <p:cNvPr id="4" name="Foliennummernplatzhalter 3"/>
          <p:cNvSpPr>
            <a:spLocks noGrp="1"/>
          </p:cNvSpPr>
          <p:nvPr>
            <p:ph type="sldNum" sz="quarter" idx="5"/>
          </p:nvPr>
        </p:nvSpPr>
        <p:spPr/>
        <p:txBody>
          <a:bodyPr/>
          <a:lstStyle/>
          <a:p>
            <a:fld id="{E61B35FB-6D47-4FA6-B24D-43BAC9176801}" type="slidenum">
              <a:rPr lang="de-DE" smtClean="0"/>
              <a:t>15</a:t>
            </a:fld>
            <a:endParaRPr lang="de-DE"/>
          </a:p>
        </p:txBody>
      </p:sp>
    </p:spTree>
    <p:extLst>
      <p:ext uri="{BB962C8B-B14F-4D97-AF65-F5344CB8AC3E}">
        <p14:creationId xmlns:p14="http://schemas.microsoft.com/office/powerpoint/2010/main" val="870062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79378">
              <a:defRPr/>
            </a:pPr>
            <a:r>
              <a:rPr lang="de-DE" b="1" dirty="0"/>
              <a:t>Ziel:</a:t>
            </a:r>
            <a:r>
              <a:rPr lang="de-DE" b="0" dirty="0"/>
              <a:t> Die Folie ordnet den Kontext ein für die nachfolgenden Grafiken für Umsetzungsideen aus der Praxis für den Einsatz von TI-Anwendungen.</a:t>
            </a:r>
          </a:p>
          <a:p>
            <a:pPr defTabSz="879378">
              <a:defRPr/>
            </a:pPr>
            <a:endParaRPr lang="de-DE" b="1" dirty="0"/>
          </a:p>
          <a:p>
            <a:pPr defTabSz="879378">
              <a:defRPr/>
            </a:pPr>
            <a:r>
              <a:rPr lang="de-DE" b="1" dirty="0"/>
              <a:t>Hintergrundinformationen:</a:t>
            </a:r>
          </a:p>
          <a:p>
            <a:pPr marL="164883" indent="-164883" defTabSz="879378">
              <a:buFont typeface="Arial" panose="020B0604020202020204" pitchFamily="34" charset="0"/>
              <a:buChar char="•"/>
              <a:defRPr/>
            </a:pPr>
            <a:r>
              <a:rPr lang="de-DE" b="0" dirty="0"/>
              <a:t>Die dargestellten sind keine Empfehlungen des GKV-Spitzenverbandes, sondern stellen exemplarische Umsetzungsideen aus der Pflegepraxis dar.</a:t>
            </a:r>
          </a:p>
          <a:p>
            <a:endParaRPr lang="de-DE" dirty="0"/>
          </a:p>
        </p:txBody>
      </p:sp>
      <p:sp>
        <p:nvSpPr>
          <p:cNvPr id="4" name="Foliennummernplatzhalter 3"/>
          <p:cNvSpPr>
            <a:spLocks noGrp="1"/>
          </p:cNvSpPr>
          <p:nvPr>
            <p:ph type="sldNum" sz="quarter" idx="5"/>
          </p:nvPr>
        </p:nvSpPr>
        <p:spPr/>
        <p:txBody>
          <a:bodyPr/>
          <a:lstStyle/>
          <a:p>
            <a:fld id="{E61B35FB-6D47-4FA6-B24D-43BAC9176801}" type="slidenum">
              <a:rPr lang="de-DE" smtClean="0"/>
              <a:t>16</a:t>
            </a:fld>
            <a:endParaRPr lang="de-DE"/>
          </a:p>
        </p:txBody>
      </p:sp>
    </p:spTree>
    <p:extLst>
      <p:ext uri="{BB962C8B-B14F-4D97-AF65-F5344CB8AC3E}">
        <p14:creationId xmlns:p14="http://schemas.microsoft.com/office/powerpoint/2010/main" val="1782018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79378">
              <a:defRPr/>
            </a:pPr>
            <a:r>
              <a:rPr lang="de-DE" b="1"/>
              <a:t>Ziel:</a:t>
            </a:r>
            <a:r>
              <a:rPr lang="de-DE" b="0"/>
              <a:t> Die Folie vermittelt anhand des Schaubildes, die Aufwände im Zusammenhang mit dem etablierten analogen Prozess rund um die Verordnung von Arzneimitteln und zeigt die Nachteile auf.</a:t>
            </a:r>
          </a:p>
          <a:p>
            <a:pPr defTabSz="879378">
              <a:defRPr/>
            </a:pPr>
            <a:endParaRPr lang="de-DE" b="1"/>
          </a:p>
          <a:p>
            <a:pPr defTabSz="879378">
              <a:defRPr/>
            </a:pPr>
            <a:r>
              <a:rPr lang="de-DE" b="1"/>
              <a:t>Hintergrundinformationen:</a:t>
            </a:r>
          </a:p>
          <a:p>
            <a:pPr marL="164883" indent="-164883" defTabSz="879378">
              <a:buFont typeface="Arial" panose="020B0604020202020204" pitchFamily="34" charset="0"/>
              <a:buChar char="•"/>
              <a:defRPr/>
            </a:pPr>
            <a:r>
              <a:rPr lang="de-DE" b="0"/>
              <a:t>Der analoge Prozess rund um die Medikamentenverschreibung ist ressourcenintensiv (z. B. Kosten für Papier, Porto, Kraftstoff, Arbeitszeit).</a:t>
            </a:r>
          </a:p>
          <a:p>
            <a:pPr marL="164883" indent="-164883" defTabSz="879378">
              <a:buFont typeface="Arial" panose="020B0604020202020204" pitchFamily="34" charset="0"/>
              <a:buChar char="•"/>
              <a:defRPr/>
            </a:pPr>
            <a:r>
              <a:rPr lang="de-DE" b="0"/>
              <a:t>Hinweis: Wenn die Versichertenkarte im Quartal bereits in der Arztpraxis eingelesen wurde, entfällt ggf. ein Fahrtweg in Arztpraxis (Kurierdienst)</a:t>
            </a:r>
            <a:endParaRPr lang="de-DE"/>
          </a:p>
        </p:txBody>
      </p:sp>
      <p:sp>
        <p:nvSpPr>
          <p:cNvPr id="4" name="Foliennummernplatzhalter 3"/>
          <p:cNvSpPr>
            <a:spLocks noGrp="1"/>
          </p:cNvSpPr>
          <p:nvPr>
            <p:ph type="sldNum" sz="quarter" idx="5"/>
          </p:nvPr>
        </p:nvSpPr>
        <p:spPr/>
        <p:txBody>
          <a:bodyPr/>
          <a:lstStyle/>
          <a:p>
            <a:fld id="{E61B35FB-6D47-4FA6-B24D-43BAC9176801}" type="slidenum">
              <a:rPr lang="de-DE" smtClean="0"/>
              <a:t>17</a:t>
            </a:fld>
            <a:endParaRPr lang="de-DE"/>
          </a:p>
        </p:txBody>
      </p:sp>
    </p:spTree>
    <p:extLst>
      <p:ext uri="{BB962C8B-B14F-4D97-AF65-F5344CB8AC3E}">
        <p14:creationId xmlns:p14="http://schemas.microsoft.com/office/powerpoint/2010/main" val="1819955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79378">
              <a:defRPr/>
            </a:pPr>
            <a:r>
              <a:rPr lang="de-DE" b="1" dirty="0"/>
              <a:t>Ziel:</a:t>
            </a:r>
            <a:r>
              <a:rPr lang="de-DE" b="0" dirty="0"/>
              <a:t> Die Folie vermittelt anhand des Schaubildes, welche Prozessschritte im digitalen Prozess rund um die Verordnung von Arzneimitteln unter Einsatz der Fachanwendung KIM effizienter und einfacher gestaltet sein könnten und zeigt mögliche Vorteile auf.</a:t>
            </a:r>
          </a:p>
          <a:p>
            <a:endParaRPr lang="de-DE" dirty="0"/>
          </a:p>
          <a:p>
            <a:pPr defTabSz="879378">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Die Grafik zeigt eine Umsetzungsidee aus der Praxis für einen digitalen Kommunikationsprozess im Zusammenhang mit dem E-Rezept.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Wie gut der digitale Kommunikationsprozess via KIM funktioniert, hängt auch davon ab, in welcher Form und Qualität der Anbieter die Integration des KIM-Dienst in das Primärsystem bei allen Beteiligten umgesetzt hat. Es besteht je nach Primärsystem die Möglichkeit, dass zu Beginn nicht alle der dargestellten Funktionen verfügbar sind.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Als Primärsystem wird die in der Pflegeeinrichtung genutzte Pflegedokumentationssoftware bezeichnet.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Ebenfalls von Bedeutung für einen gelingenden (schnelleren) Prozess, ist die Mitwirkung der Kommunikationspartner in den Abstimmungsprozessen.</a:t>
            </a:r>
          </a:p>
          <a:p>
            <a:endParaRPr lang="de-DE" dirty="0"/>
          </a:p>
        </p:txBody>
      </p:sp>
      <p:sp>
        <p:nvSpPr>
          <p:cNvPr id="4" name="Foliennummernplatzhalter 3"/>
          <p:cNvSpPr>
            <a:spLocks noGrp="1"/>
          </p:cNvSpPr>
          <p:nvPr>
            <p:ph type="sldNum" sz="quarter" idx="5"/>
          </p:nvPr>
        </p:nvSpPr>
        <p:spPr/>
        <p:txBody>
          <a:bodyPr/>
          <a:lstStyle/>
          <a:p>
            <a:fld id="{E61B35FB-6D47-4FA6-B24D-43BAC9176801}" type="slidenum">
              <a:rPr lang="de-DE" smtClean="0"/>
              <a:t>18</a:t>
            </a:fld>
            <a:endParaRPr lang="de-DE"/>
          </a:p>
        </p:txBody>
      </p:sp>
    </p:spTree>
    <p:extLst>
      <p:ext uri="{BB962C8B-B14F-4D97-AF65-F5344CB8AC3E}">
        <p14:creationId xmlns:p14="http://schemas.microsoft.com/office/powerpoint/2010/main" val="2891540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a:t>
            </a:r>
            <a:r>
              <a:rPr lang="de-DE" dirty="0"/>
              <a:t>Die Folie vermittelt einen Eindruck, wie eine KIM-Adresse aufgebaut ist und welche unterschiedlichen Varianten existieren.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Persönliche KIM-Adressen können mit dem elektronischen Heilberufsausweis einer Person verknüpft werden. In der Praxis der Langzeitpflege findet die Kommunikation über KIM mit anderen Leistungserbringern jedoch i. d. R. auf Einrichtungsebene statt, sodass es vor diesem Hintergrund keine Notwendigkeit für die flächendeckende Einrichtung persönlicher KIM-Postfächer gibt.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Üblicherweise wird die Kommunikation über KIM in der Pflegeeinrichtung über eine zentrale Einrichtungsadresse organisiert.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Sofern sich die Einrichtung entscheidet mehr als eine KIM-Adresse zu nutzen, können auch sog. Funktionsadressen/Postfächer angelegt werden. Es besteht die Möglichkeit einzelne Wohnbereiche oder Teams oder für bestimmte Kommunikationsanlässe wie z. B. im Zusammenhang mit dem Medikamentenmanagement eigene KIM-Adressen einzurichten.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19</a:t>
            </a:fld>
            <a:endParaRPr lang="de-DE"/>
          </a:p>
        </p:txBody>
      </p:sp>
    </p:spTree>
    <p:extLst>
      <p:ext uri="{BB962C8B-B14F-4D97-AF65-F5344CB8AC3E}">
        <p14:creationId xmlns:p14="http://schemas.microsoft.com/office/powerpoint/2010/main" val="40832120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a:t>
            </a:r>
            <a:r>
              <a:rPr lang="de-DE" dirty="0"/>
              <a:t>Die Folie vermittelt einen Überblick über relevante Aspekte in der Frage, nach der Anzahl der benötigten KIM-Adressen.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dirty="0"/>
              <a:t>Auf die Frage nach der Anzahl an benötigten KIM-Adressen gibt es keine Pauschale Antwort. Die einrichtungsindividuellen Anforderungen sollten mit dem KIM-Anbieter besprochen werden. Grundsätzlich sind mehrere Aspekte in dieser Frage zu berücksichtigen.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Aktuelle TI-Finanzierungsvereinbarung: Die Höhe der TI-Pauschale zur Erstattung der erforderlichen Ausstattungskosten zur Einbindung in die TI sollte berücksichtigt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IT-Infrastruktur: Bei einem gemeinsam genutzten IT-Netzwerk kann ggf. die gleiche KIM-Adresse für mehrere Einrichtungen genutzt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Organisationsstruktur: Je nach Organisationsstruktur kann geprüft werden, ob die Einrichtung zusätzlicher Funktionsadressen sinnvoll ist, z. B. für einzelne Wohnbereiche oder Kommunikationsanlässe wie das Medikamentenmanagement.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Betriebswirtschaftliche Entscheidungen: Die TI und KIM können grundsätzlich mit einer KIM-Adresse vollumfänglich genutzt werden. Die Frage nach weiteren KIM-Adressen die möglicherweise einrichtungsspezifische Prozesse optimieren können, ist somit eine betriebswirtschaftliche Entscheidung der Pflegeeinrichtung.</a:t>
            </a:r>
          </a:p>
        </p:txBody>
      </p:sp>
      <p:sp>
        <p:nvSpPr>
          <p:cNvPr id="4" name="Foliennummernplatzhalter 3"/>
          <p:cNvSpPr>
            <a:spLocks noGrp="1"/>
          </p:cNvSpPr>
          <p:nvPr>
            <p:ph type="sldNum" sz="quarter" idx="5"/>
          </p:nvPr>
        </p:nvSpPr>
        <p:spPr/>
        <p:txBody>
          <a:bodyPr/>
          <a:lstStyle/>
          <a:p>
            <a:fld id="{487CE525-01D0-4412-85B6-37F277368262}" type="slidenum">
              <a:rPr lang="de-DE" smtClean="0"/>
              <a:t>20</a:t>
            </a:fld>
            <a:endParaRPr lang="de-DE"/>
          </a:p>
        </p:txBody>
      </p:sp>
    </p:spTree>
    <p:extLst>
      <p:ext uri="{BB962C8B-B14F-4D97-AF65-F5344CB8AC3E}">
        <p14:creationId xmlns:p14="http://schemas.microsoft.com/office/powerpoint/2010/main" val="1825858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Diese Folie vermittelt einen Überblick, zu den grundsätzlichen Voraussetzungen für die Nutzung von KIM.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KIM ist eine digitale Kommunikationsanwendung. Daher ist grundsätzlich ein Internetanschluss notwendig.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KIM ist eine Fachanwendung der TI es ist daher notwendig, dass die Pflegeeinrichtung in die TI eingebunden ist.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Um den KIM-Dienst zu nutzen und Nachrichten zu versenden und zu empfangen, muss dieser entweder in das Primärsystem integriert werden oder mit einem E-Mailprogramm verknüpft werden.</a:t>
            </a:r>
          </a:p>
          <a:p>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21</a:t>
            </a:fld>
            <a:endParaRPr lang="de-DE"/>
          </a:p>
        </p:txBody>
      </p:sp>
    </p:spTree>
    <p:extLst>
      <p:ext uri="{BB962C8B-B14F-4D97-AF65-F5344CB8AC3E}">
        <p14:creationId xmlns:p14="http://schemas.microsoft.com/office/powerpoint/2010/main" val="2467293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a:t>
            </a:fld>
            <a:endParaRPr lang="de-DE"/>
          </a:p>
        </p:txBody>
      </p:sp>
    </p:spTree>
    <p:extLst>
      <p:ext uri="{BB962C8B-B14F-4D97-AF65-F5344CB8AC3E}">
        <p14:creationId xmlns:p14="http://schemas.microsoft.com/office/powerpoint/2010/main" val="1212968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die Bedeutung der Thematik auf, in Zukunft verstärkt einheitliche Standards für Informationen und Daten in der sektorenübergreifenden Kommunikation mit KIM zu nutzen.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indent="-171450">
              <a:buFont typeface="Arial" panose="020B0604020202020204" pitchFamily="34" charset="0"/>
              <a:buChar char="•"/>
            </a:pPr>
            <a:r>
              <a:rPr lang="de-DE" dirty="0"/>
              <a:t>MIO: Medizinisches Informationsobjekt; PIO: Pflegerisches Informationsobjekt</a:t>
            </a:r>
          </a:p>
          <a:p>
            <a:pPr marL="171450" indent="-171450">
              <a:buFont typeface="Arial" panose="020B0604020202020204" pitchFamily="34" charset="0"/>
              <a:buChar char="•"/>
            </a:pPr>
            <a:r>
              <a:rPr lang="de-DE" b="0" dirty="0"/>
              <a:t>MIOs &amp; PIOs können als digitale Informationsbausteine mit medizinischen und pflegerischen Daten verstanden werden. Diese sollen von jedem System gelesen und verarbeitet werden können.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Der Fachbegriff für die Funktion von Informationssystemen Daten auszutauschen und die Weitergabe von Informationen zu ermöglichen, lautet „Interoperabilität“.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Die MIOs und PIOs werden von der MIO42 GmbH im Auftrag der Kassenärztlichen Bundesvereinigung festgelegt (vgl. § 355 SGB 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Auf der Webseite der MIO42 finden sich umfangreiche weiterführende Informationen zu diesem Thema z. B</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Grundsätzliche Erklärungen zu MIOs </a:t>
            </a:r>
            <a:br>
              <a:rPr lang="de-DE" b="0" dirty="0"/>
            </a:br>
            <a:r>
              <a:rPr lang="de-DE" b="0" dirty="0"/>
              <a:t>https://mio.kbv.de/site/mio#tab-Rund+um+die+MIOs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Informationen zum PIO Überleitungsbogen</a:t>
            </a:r>
            <a:br>
              <a:rPr lang="de-DE" b="0" dirty="0"/>
            </a:br>
            <a:r>
              <a:rPr lang="de-DE" b="0" dirty="0"/>
              <a:t> https://mio.kbv.de/display/ULB1X0X0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Anders als bei der elektronischen Patientenakte ist der Einsatz von MIOs und PIOs im Zusammenhang mit KIM, nicht gesetzlich verpflichtend vorgeschrieben.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Entsprechende Festlegungen im Zusammenhang mit KIM werden vertraglich festgelegt (z. B. die Vereinbarung nach § 105 Abs. 2. Satz 2 zwischen dem GKV-Spitzenverband und den Verbänden der Leistungserbringer zur vollelektronischen Abrechnung via KIM)</a:t>
            </a: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22</a:t>
            </a:fld>
            <a:endParaRPr lang="de-DE"/>
          </a:p>
        </p:txBody>
      </p:sp>
    </p:spTree>
    <p:extLst>
      <p:ext uri="{BB962C8B-B14F-4D97-AF65-F5344CB8AC3E}">
        <p14:creationId xmlns:p14="http://schemas.microsoft.com/office/powerpoint/2010/main" val="260974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die Bedeutung der Thematik auf, in Zukunft verstärkt einheitliche Standards für Informationen und Daten in der sektorenübergreifenden Kommunikation mit KIM zu nutzen.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Eine Voraussetzung für den Austausch standardisierter Informationen ist, dass die Hersteller der Primärsysteme die Möglichkeit zur Verarbeitung technisch umgesetzt haben.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KIM-Nachrichten werden mit sog. Dienstkennungen versehen. Eine Dienstkennung zeigt dem verarbeitenden System an, welche Art von Daten enthalten sind.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existieren bereits Dienstkennungen z. B. für </a:t>
            </a:r>
            <a:r>
              <a:rPr lang="de-DE" dirty="0" err="1"/>
              <a:t>eNachrichten</a:t>
            </a:r>
            <a:r>
              <a:rPr lang="de-DE" dirty="0"/>
              <a:t>, den bundeseinheitlichen Medikationsplan oder auch Abrechnungsdaten. Auch MIOs und PIOs können in Verbindung mit einer Dienstkennung via KIM versendet werden.</a:t>
            </a:r>
            <a:endParaRPr lang="de-DE" b="0"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23</a:t>
            </a:fld>
            <a:endParaRPr lang="de-DE"/>
          </a:p>
        </p:txBody>
      </p:sp>
    </p:spTree>
    <p:extLst>
      <p:ext uri="{BB962C8B-B14F-4D97-AF65-F5344CB8AC3E}">
        <p14:creationId xmlns:p14="http://schemas.microsoft.com/office/powerpoint/2010/main" val="22205087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Informationen zum TI-Score der </a:t>
            </a:r>
            <a:r>
              <a:rPr lang="de-DE" b="0" dirty="0" err="1"/>
              <a:t>gematik</a:t>
            </a:r>
            <a:r>
              <a:rPr lang="de-DE" b="0" dirty="0"/>
              <a:t>, welcher Pflegeeinrichtungen eine Orientierung bietet zum Umsetzungsstand der Integration des KIM-Dienstes in das Primärsystem.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empfiehlt sich, ergänzend auch direkt beim Primärsystemhersteller nach dem aktuellen Umsetzungsstand zu erkundigen.</a:t>
            </a:r>
          </a:p>
        </p:txBody>
      </p:sp>
      <p:sp>
        <p:nvSpPr>
          <p:cNvPr id="4" name="Foliennummernplatzhalter 3"/>
          <p:cNvSpPr>
            <a:spLocks noGrp="1"/>
          </p:cNvSpPr>
          <p:nvPr>
            <p:ph type="sldNum" sz="quarter" idx="5"/>
          </p:nvPr>
        </p:nvSpPr>
        <p:spPr/>
        <p:txBody>
          <a:bodyPr/>
          <a:lstStyle/>
          <a:p>
            <a:fld id="{487CE525-01D0-4412-85B6-37F277368262}" type="slidenum">
              <a:rPr lang="de-DE" smtClean="0"/>
              <a:t>24</a:t>
            </a:fld>
            <a:endParaRPr lang="de-DE"/>
          </a:p>
        </p:txBody>
      </p:sp>
    </p:spTree>
    <p:extLst>
      <p:ext uri="{BB962C8B-B14F-4D97-AF65-F5344CB8AC3E}">
        <p14:creationId xmlns:p14="http://schemas.microsoft.com/office/powerpoint/2010/main" val="22492478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über die verschiedenen Versionen von KIM.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Es ist wichtig die KIM-Version aktuell zu halten, um relevante Funktionen, wie das Versenden und Empfangen großer Datei-Anhänge nutzen zu können.</a:t>
            </a:r>
          </a:p>
          <a:p>
            <a:pPr marL="171450" indent="-171450">
              <a:buFont typeface="Arial" panose="020B0604020202020204" pitchFamily="34" charset="0"/>
              <a:buChar char="•"/>
            </a:pPr>
            <a:r>
              <a:rPr lang="de-DE" dirty="0"/>
              <a:t>Für ältere KIM-Versionen wie z. B. KIM 1.0 läuft die Zulassung der </a:t>
            </a:r>
            <a:r>
              <a:rPr lang="de-DE" dirty="0" err="1"/>
              <a:t>gematik</a:t>
            </a:r>
            <a:r>
              <a:rPr lang="de-DE" dirty="0"/>
              <a:t> aus. Der KIM-Anbieter informiert in diesem Fall über die Notwendigkeit eines Updates. KIM-Versionen mit abgelaufener Zulassung dürfen nicht weiter genutzt werden. </a:t>
            </a:r>
          </a:p>
          <a:p>
            <a:pPr marL="171450" indent="-171450">
              <a:buFont typeface="Arial" panose="020B0604020202020204" pitchFamily="34" charset="0"/>
              <a:buChar char="•"/>
            </a:pPr>
            <a:r>
              <a:rPr lang="de-DE" dirty="0"/>
              <a:t>Beim KIM-Anbieter bzw. Primärsystemhersteller kann erfragt werden, welche KIM-Version zur Verfügung steht.</a:t>
            </a:r>
          </a:p>
        </p:txBody>
      </p:sp>
      <p:sp>
        <p:nvSpPr>
          <p:cNvPr id="4" name="Foliennummernplatzhalter 3"/>
          <p:cNvSpPr>
            <a:spLocks noGrp="1"/>
          </p:cNvSpPr>
          <p:nvPr>
            <p:ph type="sldNum" sz="quarter" idx="5"/>
          </p:nvPr>
        </p:nvSpPr>
        <p:spPr/>
        <p:txBody>
          <a:bodyPr/>
          <a:lstStyle/>
          <a:p>
            <a:fld id="{487CE525-01D0-4412-85B6-37F277368262}" type="slidenum">
              <a:rPr lang="de-DE" smtClean="0"/>
              <a:t>25</a:t>
            </a:fld>
            <a:endParaRPr lang="de-DE"/>
          </a:p>
        </p:txBody>
      </p:sp>
    </p:spTree>
    <p:extLst>
      <p:ext uri="{BB962C8B-B14F-4D97-AF65-F5344CB8AC3E}">
        <p14:creationId xmlns:p14="http://schemas.microsoft.com/office/powerpoint/2010/main" val="22568405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Informationen zur Reche- und Rollenvergabe im Zusammenhang mit der Nutzung von KIM.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Mitarbeitende die vorher in die analoge Kommunikation mit Leistungserbringern eingebunden waren, könnten bspw. auch mit einem Zugang zum KIM-Dienst ausgestattet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Die dargestellten Aspekte gelten grundsätzlich für die Verarbeitung von personenbezogenen Daten in Pflegeeinrichtungen und sind nicht spezifisch für den Einsatz von KIM.</a:t>
            </a:r>
          </a:p>
        </p:txBody>
      </p:sp>
      <p:sp>
        <p:nvSpPr>
          <p:cNvPr id="4" name="Foliennummernplatzhalter 3"/>
          <p:cNvSpPr>
            <a:spLocks noGrp="1"/>
          </p:cNvSpPr>
          <p:nvPr>
            <p:ph type="sldNum" sz="quarter" idx="5"/>
          </p:nvPr>
        </p:nvSpPr>
        <p:spPr/>
        <p:txBody>
          <a:bodyPr/>
          <a:lstStyle/>
          <a:p>
            <a:fld id="{487CE525-01D0-4412-85B6-37F277368262}" type="slidenum">
              <a:rPr lang="de-DE" smtClean="0"/>
              <a:t>26</a:t>
            </a:fld>
            <a:endParaRPr lang="de-DE"/>
          </a:p>
        </p:txBody>
      </p:sp>
    </p:spTree>
    <p:extLst>
      <p:ext uri="{BB962C8B-B14F-4D97-AF65-F5344CB8AC3E}">
        <p14:creationId xmlns:p14="http://schemas.microsoft.com/office/powerpoint/2010/main" val="1048055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Diese Folie vermittelt, wie das KIM-Postfach im Primärsystem der Pflegeeinrichtung eingerichtet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ob Variante 1 (KIM in das Primärsystem integriert) oder Variante 2 (KIM mit E-Mail-Programm verknüpft) für die jeweilige Pflegeeinrichtung zutrifft, und die jeweils andere Folie für die Präsentation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empfiehlt sich eine direkte Abstimmung mit dem KIM-Anbieter und ggf. dem TI-Dienstleister sowie Primärsystemanbieter welche Schritte für die Einrichtung des KIM-Postfaches notwendig sind.</a:t>
            </a:r>
          </a:p>
        </p:txBody>
      </p:sp>
      <p:sp>
        <p:nvSpPr>
          <p:cNvPr id="4" name="Foliennummernplatzhalter 3"/>
          <p:cNvSpPr>
            <a:spLocks noGrp="1"/>
          </p:cNvSpPr>
          <p:nvPr>
            <p:ph type="sldNum" sz="quarter" idx="5"/>
          </p:nvPr>
        </p:nvSpPr>
        <p:spPr/>
        <p:txBody>
          <a:bodyPr/>
          <a:lstStyle/>
          <a:p>
            <a:fld id="{487CE525-01D0-4412-85B6-37F277368262}" type="slidenum">
              <a:rPr lang="de-DE" smtClean="0"/>
              <a:t>27</a:t>
            </a:fld>
            <a:endParaRPr lang="de-DE"/>
          </a:p>
        </p:txBody>
      </p:sp>
    </p:spTree>
    <p:extLst>
      <p:ext uri="{BB962C8B-B14F-4D97-AF65-F5344CB8AC3E}">
        <p14:creationId xmlns:p14="http://schemas.microsoft.com/office/powerpoint/2010/main" val="4153522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Diese Folie vermittelt, wie das KIM-Postfach mit dem E-Mailprogramm der Pflegeeinrichtung eingerichtet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ob Variante 1 (KIM in das Primärsystem integriert) oder Variante 2 (KIM mit E-Mail-Programm verknüpft) für die jeweilige Pflegeeinrichtung zutrifft, und die jeweils andere Folie für die Präsentation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empfiehlt sich eine direkte Abstimmung mit dem KIM-Anbieter und ggf. dem TI-Dienstleister sowie Primärsystemanbieter welche Schritte für die Einrichtung des KIM-Postfaches notwendig sind.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28</a:t>
            </a:fld>
            <a:endParaRPr lang="de-DE"/>
          </a:p>
        </p:txBody>
      </p:sp>
    </p:spTree>
    <p:extLst>
      <p:ext uri="{BB962C8B-B14F-4D97-AF65-F5344CB8AC3E}">
        <p14:creationId xmlns:p14="http://schemas.microsoft.com/office/powerpoint/2010/main" val="3820066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t>Ziel:</a:t>
            </a:r>
            <a:r>
              <a:rPr lang="de-DE" sz="1400" b="0" dirty="0"/>
              <a:t> Die Folie vermittelt Informationen zum TI-Verzeichnisdienst, dem digitalen Adressbuch in der TI.</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t>Hintergrundinformationen:</a:t>
            </a:r>
            <a:endParaRPr lang="de-DE" sz="14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a:t>Neben Angaben zu Namen und Postanschrift werden auch die KIM-Adresse(n) gespeichert</a:t>
            </a:r>
          </a:p>
          <a:p>
            <a:pPr marL="171450" indent="-171450">
              <a:buFont typeface="Arial" panose="020B0604020202020204" pitchFamily="34" charset="0"/>
              <a:buChar char="•"/>
            </a:pPr>
            <a:r>
              <a:rPr lang="de-DE" sz="1200" dirty="0"/>
              <a:t>Die Daten im VZD speisen sich aus den Antragsverfahren im Zusammenhang mit der SMC-B/ </a:t>
            </a:r>
            <a:r>
              <a:rPr lang="de-DE" sz="1200" dirty="0" err="1"/>
              <a:t>eHBA</a:t>
            </a:r>
            <a:r>
              <a:rPr lang="de-DE" sz="1200" dirty="0"/>
              <a:t> oder des KIM-Anbieters</a:t>
            </a:r>
          </a:p>
          <a:p>
            <a:pPr marL="171450" indent="-171450">
              <a:buFont typeface="Arial" panose="020B0604020202020204" pitchFamily="34" charset="0"/>
              <a:buChar char="•"/>
            </a:pPr>
            <a:r>
              <a:rPr lang="de-DE" sz="1200" dirty="0"/>
              <a:t>Fehler im VZD sollten den entsprechenden Stellen zwecks Korrektur gemeldet werden</a:t>
            </a:r>
          </a:p>
          <a:p>
            <a:pPr marL="171450" indent="-171450">
              <a:buFont typeface="Arial" panose="020B0604020202020204" pitchFamily="34" charset="0"/>
              <a:buChar char="•"/>
            </a:pPr>
            <a:endParaRPr lang="de-DE" sz="1200" dirty="0"/>
          </a:p>
        </p:txBody>
      </p:sp>
      <p:sp>
        <p:nvSpPr>
          <p:cNvPr id="4" name="Foliennummernplatzhalter 3"/>
          <p:cNvSpPr>
            <a:spLocks noGrp="1"/>
          </p:cNvSpPr>
          <p:nvPr>
            <p:ph type="sldNum" sz="quarter" idx="5"/>
          </p:nvPr>
        </p:nvSpPr>
        <p:spPr/>
        <p:txBody>
          <a:bodyPr/>
          <a:lstStyle/>
          <a:p>
            <a:fld id="{487CE525-01D0-4412-85B6-37F277368262}" type="slidenum">
              <a:rPr lang="de-DE" smtClean="0"/>
              <a:t>29</a:t>
            </a:fld>
            <a:endParaRPr lang="de-DE"/>
          </a:p>
        </p:txBody>
      </p:sp>
    </p:spTree>
    <p:extLst>
      <p:ext uri="{BB962C8B-B14F-4D97-AF65-F5344CB8AC3E}">
        <p14:creationId xmlns:p14="http://schemas.microsoft.com/office/powerpoint/2010/main" val="2542530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dirty="0"/>
              <a:t>Ziel:</a:t>
            </a:r>
            <a:r>
              <a:rPr lang="de-DE" sz="1200" b="0" dirty="0"/>
              <a:t> Die Folie vermittelt Hinweise zur Suchstrategie im TI-Verzeichnisdienst, dem digitalen Adressbuch in der TI.</a:t>
            </a: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b="0" i="0" dirty="0">
                <a:solidFill>
                  <a:srgbClr val="262626"/>
                </a:solidFill>
                <a:effectLst/>
                <a:latin typeface="+mn-lt"/>
              </a:rPr>
              <a:t>Im Adressbuch werden alle Einrichtungen und Personen angezeigt, die an die TI angeschlossen sind, auch solche, die keine KIM-Adresse haben. In vielen Primärsystemen ist deshalb eine Einschränkung der Suche auf Einträge mit einer KIM-Adresse möglich.</a:t>
            </a:r>
          </a:p>
          <a:p>
            <a:pPr marL="171450" indent="-171450">
              <a:buFont typeface="Arial" panose="020B0604020202020204" pitchFamily="34" charset="0"/>
              <a:buChar char="•"/>
            </a:pPr>
            <a:r>
              <a:rPr lang="de-DE" b="0" i="0" dirty="0">
                <a:solidFill>
                  <a:srgbClr val="262626"/>
                </a:solidFill>
                <a:effectLst/>
                <a:latin typeface="+mn-lt"/>
              </a:rPr>
              <a:t>Es sollte möglichst nach Einrichtungen und nicht nach Personen gesucht werden, denn meistens ist die KIM-Adresse an eine Einrichtung gebunden.</a:t>
            </a:r>
          </a:p>
          <a:p>
            <a:pPr marL="171450" indent="-171450">
              <a:buFont typeface="Arial" panose="020B0604020202020204" pitchFamily="34" charset="0"/>
              <a:buChar char="•"/>
            </a:pPr>
            <a:r>
              <a:rPr lang="de-DE" b="0" i="0" dirty="0">
                <a:solidFill>
                  <a:srgbClr val="262626"/>
                </a:solidFill>
                <a:effectLst/>
                <a:latin typeface="+mn-lt"/>
              </a:rPr>
              <a:t>Die Trefferliste ist auf 100 Einträge beschränkt. Die Suche sollte daher durch Kombination von Filtermöglichkeiten weiter eingeschränkt werden. Einträge können zum Beispiel nach Namen, Adresse, Ort usw. gefiltert werden.</a:t>
            </a:r>
            <a:endParaRPr lang="de-DE" dirty="0">
              <a:latin typeface="+mn-lt"/>
            </a:endParaRPr>
          </a:p>
        </p:txBody>
      </p:sp>
      <p:sp>
        <p:nvSpPr>
          <p:cNvPr id="4" name="Foliennummernplatzhalter 3"/>
          <p:cNvSpPr>
            <a:spLocks noGrp="1"/>
          </p:cNvSpPr>
          <p:nvPr>
            <p:ph type="sldNum" sz="quarter" idx="5"/>
          </p:nvPr>
        </p:nvSpPr>
        <p:spPr/>
        <p:txBody>
          <a:bodyPr/>
          <a:lstStyle/>
          <a:p>
            <a:fld id="{487CE525-01D0-4412-85B6-37F277368262}" type="slidenum">
              <a:rPr lang="de-DE" smtClean="0"/>
              <a:t>30</a:t>
            </a:fld>
            <a:endParaRPr lang="de-DE"/>
          </a:p>
        </p:txBody>
      </p:sp>
    </p:spTree>
    <p:extLst>
      <p:ext uri="{BB962C8B-B14F-4D97-AF65-F5344CB8AC3E}">
        <p14:creationId xmlns:p14="http://schemas.microsoft.com/office/powerpoint/2010/main" val="10567748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Informationen, wie die Kontaktverwaltung von KIM-Adressen im Primärsystem funktioniert.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ist zu beachten, dass lokal im Primärsystem gespeicherte KIM-Adressen möglicherweise nicht mehr aktuell sein können, z. B. auf Grund von Änderungen im TI-Verzeichnisdienst.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Um sicherzustellen, dass die KIM-Adresse aktuell ist, ist es erforderlich auf den TI-Verzeichnisdienst zuzugreifen.</a:t>
            </a:r>
          </a:p>
        </p:txBody>
      </p:sp>
      <p:sp>
        <p:nvSpPr>
          <p:cNvPr id="4" name="Foliennummernplatzhalter 3"/>
          <p:cNvSpPr>
            <a:spLocks noGrp="1"/>
          </p:cNvSpPr>
          <p:nvPr>
            <p:ph type="sldNum" sz="quarter" idx="5"/>
          </p:nvPr>
        </p:nvSpPr>
        <p:spPr/>
        <p:txBody>
          <a:bodyPr/>
          <a:lstStyle/>
          <a:p>
            <a:fld id="{487CE525-01D0-4412-85B6-37F277368262}" type="slidenum">
              <a:rPr lang="de-DE" smtClean="0"/>
              <a:t>31</a:t>
            </a:fld>
            <a:endParaRPr lang="de-DE"/>
          </a:p>
        </p:txBody>
      </p:sp>
    </p:spTree>
    <p:extLst>
      <p:ext uri="{BB962C8B-B14F-4D97-AF65-F5344CB8AC3E}">
        <p14:creationId xmlns:p14="http://schemas.microsoft.com/office/powerpoint/2010/main" val="2895521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a:t>
            </a:fld>
            <a:endParaRPr lang="de-DE"/>
          </a:p>
        </p:txBody>
      </p:sp>
    </p:spTree>
    <p:extLst>
      <p:ext uri="{BB962C8B-B14F-4D97-AF65-F5344CB8AC3E}">
        <p14:creationId xmlns:p14="http://schemas.microsoft.com/office/powerpoint/2010/main" val="2411812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dirty="0"/>
              <a:t>Ziel:</a:t>
            </a:r>
            <a:r>
              <a:rPr lang="de-DE" sz="1200" b="0" dirty="0"/>
              <a:t> Die Folie vermittelt Hinweise zur Suchstrategien für KIM-Adressen, außerhalb des TI-Verzeichnisdienstes.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kann zudem zielführend sein, die eigene KIM-Adresse in E-Mail oder Brief-Signaturen aufzunehmen und einen Hinweis auf der Webseite zu platzieren.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Sofern die KIM-Adressen auch lokal im Primärsystem gespeichert werden, ist es wichtig zu beachten, dass diese möglicherweise nicht mehr aktuell sein können, z. B. auf Grund von Änderungen im TI-Verzeichnisdienst.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Um sicherzustellen, dass die KIM-Adresse aktuell ist, ist es erforderlich auf den TI-Verzeichnisdienst zuzugreifen.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32</a:t>
            </a:fld>
            <a:endParaRPr lang="de-DE"/>
          </a:p>
        </p:txBody>
      </p:sp>
    </p:spTree>
    <p:extLst>
      <p:ext uri="{BB962C8B-B14F-4D97-AF65-F5344CB8AC3E}">
        <p14:creationId xmlns:p14="http://schemas.microsoft.com/office/powerpoint/2010/main" val="42486103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für die einzelnen Prozessschritte im Zusammenhang mit dem Versand einer KIM-Nachricht.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ob die Prozessschritte mit der Umsetzung in Ihrer Pflegeeinrichtung übereinstimmen. Ggf. können einzelne Schritte wie z. B. das Hinzufügen von Empfängern auch erst in einem Schritt kurz vor dem Versand erfolgen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33</a:t>
            </a:fld>
            <a:endParaRPr lang="de-DE"/>
          </a:p>
        </p:txBody>
      </p:sp>
    </p:spTree>
    <p:extLst>
      <p:ext uri="{BB962C8B-B14F-4D97-AF65-F5344CB8AC3E}">
        <p14:creationId xmlns:p14="http://schemas.microsoft.com/office/powerpoint/2010/main" val="3803504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über das Vorgehen für das Aufrufen des KIM-Dienstes im Primärsystem.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ob Variante 1 (KIM im Nachrichtenbereich des Primärsystems) oder Variante 2 (KIM in der </a:t>
            </a:r>
            <a:r>
              <a:rPr lang="de-DE" dirty="0" err="1"/>
              <a:t>Klientenakte</a:t>
            </a:r>
            <a:r>
              <a:rPr lang="de-DE" dirty="0"/>
              <a:t> des Primärsystems) oder Variante 3 (KIM mit einem E-Mailprogramm) für die jeweilige Pflegeeinrichtung zutrifft, und die jeweils andere Folie für die Präsentation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34</a:t>
            </a:fld>
            <a:endParaRPr lang="de-DE"/>
          </a:p>
        </p:txBody>
      </p:sp>
    </p:spTree>
    <p:extLst>
      <p:ext uri="{BB962C8B-B14F-4D97-AF65-F5344CB8AC3E}">
        <p14:creationId xmlns:p14="http://schemas.microsoft.com/office/powerpoint/2010/main" val="29771694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über das Vorgehen für das Aufrufen des KIM-Dienstes.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ob Variante 1 (KIM im Nachrichtenbereich des Primärsystems) oder Variante 2 (KIM in der </a:t>
            </a:r>
            <a:r>
              <a:rPr lang="de-DE" dirty="0" err="1"/>
              <a:t>Klientenakte</a:t>
            </a:r>
            <a:r>
              <a:rPr lang="de-DE" dirty="0"/>
              <a:t> des Primärsystems) oder Variante 3 (KIM mit einem E-Mailprogramm) für die jeweilige Pflegeeinrichtung zutrifft, und die jeweils andere Folie für die Präsentation verworfen werden.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35</a:t>
            </a:fld>
            <a:endParaRPr lang="de-DE"/>
          </a:p>
        </p:txBody>
      </p:sp>
    </p:spTree>
    <p:extLst>
      <p:ext uri="{BB962C8B-B14F-4D97-AF65-F5344CB8AC3E}">
        <p14:creationId xmlns:p14="http://schemas.microsoft.com/office/powerpoint/2010/main" val="40579380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über das Vorgehen für das Aufrufen des KIM-Dienstes.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ob Variante 1 (KIM im Nachrichtenbereich des Primärsystems) oder Variante 2 (KIM in der </a:t>
            </a:r>
            <a:r>
              <a:rPr lang="de-DE" dirty="0" err="1"/>
              <a:t>Klientenakte</a:t>
            </a:r>
            <a:r>
              <a:rPr lang="de-DE" dirty="0"/>
              <a:t> des Primärsystems) oder Variante 3 (KIM mit einem E-Mailprogramm) für die jeweilige Pflegeeinrichtung zutrifft, und die jeweils andere Folie für die Präsentation verworfen werden.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36</a:t>
            </a:fld>
            <a:endParaRPr lang="de-DE"/>
          </a:p>
        </p:txBody>
      </p:sp>
    </p:spTree>
    <p:extLst>
      <p:ext uri="{BB962C8B-B14F-4D97-AF65-F5344CB8AC3E}">
        <p14:creationId xmlns:p14="http://schemas.microsoft.com/office/powerpoint/2010/main" val="19064962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ein Empfänger einer KIM-Nachricht hinzugefügt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ist zu beachten, dass lokal im Primärsystem gespeicherte KIM-Adressen möglicherweise nicht mehr aktuell sein können, z. B. auf Grund von Änderungen im TI-Verzeichnisdienst.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Um sicherzustellen, dass die KIM-Adresse aktuell ist, ist es erforderlich auf den TI-Verzeichnisdienst zuzugreifen.</a:t>
            </a:r>
          </a:p>
        </p:txBody>
      </p:sp>
      <p:sp>
        <p:nvSpPr>
          <p:cNvPr id="4" name="Foliennummernplatzhalter 3"/>
          <p:cNvSpPr>
            <a:spLocks noGrp="1"/>
          </p:cNvSpPr>
          <p:nvPr>
            <p:ph type="sldNum" sz="quarter" idx="5"/>
          </p:nvPr>
        </p:nvSpPr>
        <p:spPr/>
        <p:txBody>
          <a:bodyPr/>
          <a:lstStyle/>
          <a:p>
            <a:fld id="{487CE525-01D0-4412-85B6-37F277368262}" type="slidenum">
              <a:rPr lang="de-DE" smtClean="0"/>
              <a:t>37</a:t>
            </a:fld>
            <a:endParaRPr lang="de-DE"/>
          </a:p>
        </p:txBody>
      </p:sp>
    </p:spTree>
    <p:extLst>
      <p:ext uri="{BB962C8B-B14F-4D97-AF65-F5344CB8AC3E}">
        <p14:creationId xmlns:p14="http://schemas.microsoft.com/office/powerpoint/2010/main" val="40407875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welche Optionen für das Verfassen einer KIM-Nachricht zur Verfügung stehen.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Es sollte geprüft werden, welche Möglichkeiten im Primärsystem oder E-Mail-Programm bestehen, um Vorlagen für KIM-Nachrichten anzulegen.</a:t>
            </a:r>
          </a:p>
          <a:p>
            <a:pPr marL="171450" indent="-171450">
              <a:buFont typeface="Arial" panose="020B0604020202020204" pitchFamily="34" charset="0"/>
              <a:buChar char="•"/>
            </a:pPr>
            <a:r>
              <a:rPr lang="de-DE" dirty="0"/>
              <a:t>Denkbar wären bspw. Vorlagen für Rezeptbestellungen oder die Mitteilung über Krankenhauseinweisungen </a:t>
            </a:r>
          </a:p>
        </p:txBody>
      </p:sp>
      <p:sp>
        <p:nvSpPr>
          <p:cNvPr id="4" name="Foliennummernplatzhalter 3"/>
          <p:cNvSpPr>
            <a:spLocks noGrp="1"/>
          </p:cNvSpPr>
          <p:nvPr>
            <p:ph type="sldNum" sz="quarter" idx="5"/>
          </p:nvPr>
        </p:nvSpPr>
        <p:spPr/>
        <p:txBody>
          <a:bodyPr/>
          <a:lstStyle/>
          <a:p>
            <a:fld id="{487CE525-01D0-4412-85B6-37F277368262}" type="slidenum">
              <a:rPr lang="de-DE" smtClean="0"/>
              <a:t>38</a:t>
            </a:fld>
            <a:endParaRPr lang="de-DE"/>
          </a:p>
        </p:txBody>
      </p:sp>
    </p:spTree>
    <p:extLst>
      <p:ext uri="{BB962C8B-B14F-4D97-AF65-F5344CB8AC3E}">
        <p14:creationId xmlns:p14="http://schemas.microsoft.com/office/powerpoint/2010/main" val="38034286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welche Optionen für das Anhängen von Dateien an die KIM-Nachricht zur Verfügung stehen.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Es sollte die genutzte KIM-Version geprüft werden, um abzuleiten, in welcher Größe Dateianhänge versendet und empfangen werden können</a:t>
            </a:r>
          </a:p>
          <a:p>
            <a:pPr marL="171450" indent="-171450">
              <a:buFont typeface="Arial" panose="020B0604020202020204" pitchFamily="34" charset="0"/>
              <a:buChar char="•"/>
            </a:pPr>
            <a:r>
              <a:rPr lang="de-DE" dirty="0"/>
              <a:t>Es sollte geprüft werden, welche Möglichkeiten das Primärsystem oder E-Mail-Programm bietet, um Dateien an KIM-Nachrichten zu hängen</a:t>
            </a:r>
          </a:p>
        </p:txBody>
      </p:sp>
      <p:sp>
        <p:nvSpPr>
          <p:cNvPr id="4" name="Foliennummernplatzhalter 3"/>
          <p:cNvSpPr>
            <a:spLocks noGrp="1"/>
          </p:cNvSpPr>
          <p:nvPr>
            <p:ph type="sldNum" sz="quarter" idx="5"/>
          </p:nvPr>
        </p:nvSpPr>
        <p:spPr/>
        <p:txBody>
          <a:bodyPr/>
          <a:lstStyle/>
          <a:p>
            <a:fld id="{487CE525-01D0-4412-85B6-37F277368262}" type="slidenum">
              <a:rPr lang="de-DE" smtClean="0"/>
              <a:t>39</a:t>
            </a:fld>
            <a:endParaRPr lang="de-DE"/>
          </a:p>
        </p:txBody>
      </p:sp>
    </p:spTree>
    <p:extLst>
      <p:ext uri="{BB962C8B-B14F-4D97-AF65-F5344CB8AC3E}">
        <p14:creationId xmlns:p14="http://schemas.microsoft.com/office/powerpoint/2010/main" val="26621017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eine KIM-Nachricht versendet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Die KIM-Nachricht wird Ende-zu-Ende verschlüsselt</a:t>
            </a:r>
          </a:p>
          <a:p>
            <a:pPr marL="171450" indent="-171450">
              <a:buFont typeface="Arial" panose="020B0604020202020204" pitchFamily="34" charset="0"/>
              <a:buChar char="•"/>
            </a:pPr>
            <a:r>
              <a:rPr lang="de-DE" dirty="0"/>
              <a:t>KIM-Nachrichten werden über die SMC-B-Karte der Einrichtung signiert</a:t>
            </a:r>
            <a:endParaRPr lang="de-DE" b="0" i="0" dirty="0">
              <a:solidFill>
                <a:schemeClr val="tx1"/>
              </a:solidFill>
              <a:effectLst/>
              <a:latin typeface="+mn-lt"/>
            </a:endParaRPr>
          </a:p>
          <a:p>
            <a:pPr marL="171450" indent="-171450">
              <a:buFont typeface="Arial" panose="020B0604020202020204" pitchFamily="34" charset="0"/>
              <a:buChar char="•"/>
            </a:pPr>
            <a:r>
              <a:rPr lang="de-DE" b="0" i="0" dirty="0">
                <a:solidFill>
                  <a:srgbClr val="333333"/>
                </a:solidFill>
                <a:effectLst/>
                <a:latin typeface="Avenir Next"/>
              </a:rPr>
              <a:t>Für KIM-Nachrichten lässt sich eine Versandbestätigung anzeigen. Dies bedeutet jedoch nicht zwangsläufig, dass die KIM-Nachricht beim Empfänger angekommen ist. Es wird lediglich geprüft, dass die KIM-Nachricht erfolgreich in die TI geleitet wurde</a:t>
            </a:r>
          </a:p>
          <a:p>
            <a:pPr marL="171450" indent="-171450">
              <a:buFont typeface="Arial" panose="020B0604020202020204" pitchFamily="34" charset="0"/>
              <a:buChar char="•"/>
            </a:pPr>
            <a:r>
              <a:rPr lang="de-DE" b="0" i="0" dirty="0">
                <a:solidFill>
                  <a:srgbClr val="333333"/>
                </a:solidFill>
                <a:effectLst/>
                <a:latin typeface="Avenir Next"/>
              </a:rPr>
              <a:t>Für KIM-Nachrichten lassen sich technisch grundsätzlich auch Lesebestätigungen anfordern. Diese sind jedoch von einer manuellen Freigabe im Empfängersystem abhängig bzw. ob der Hersteller diese Funktion überhaupt integriert hat. Die Aussagekraft einer Lesebestätigung ist somit eingeschränkt und der Mehrwert in der Praxis fraglich.</a:t>
            </a: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40</a:t>
            </a:fld>
            <a:endParaRPr lang="de-DE"/>
          </a:p>
        </p:txBody>
      </p:sp>
    </p:spTree>
    <p:extLst>
      <p:ext uri="{BB962C8B-B14F-4D97-AF65-F5344CB8AC3E}">
        <p14:creationId xmlns:p14="http://schemas.microsoft.com/office/powerpoint/2010/main" val="23710007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die Kommunikation über KIM-Nachrichten digital dokumentiert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Die Möglichkeiten zur Dokumentation des Kommunikationsverlaufes über KIM ist abhängig von der Umsetzung durch den Primärsystemhersteller</a:t>
            </a:r>
          </a:p>
          <a:p>
            <a:pPr marL="171450" indent="-171450">
              <a:buFont typeface="Arial" panose="020B0604020202020204" pitchFamily="34" charset="0"/>
              <a:buChar char="•"/>
            </a:pPr>
            <a:r>
              <a:rPr lang="de-DE" dirty="0"/>
              <a:t>Denkbar ist, dass Informationen über den </a:t>
            </a:r>
            <a:r>
              <a:rPr lang="de-DE" dirty="0" err="1"/>
              <a:t>klientenbezogenen</a:t>
            </a:r>
            <a:r>
              <a:rPr lang="de-DE" dirty="0"/>
              <a:t> KIM-Kommunikationsverlauf direkt in die </a:t>
            </a:r>
            <a:r>
              <a:rPr lang="de-DE" dirty="0" err="1"/>
              <a:t>Klientenakte</a:t>
            </a:r>
            <a:r>
              <a:rPr lang="de-DE" dirty="0"/>
              <a:t> im Primärsystem übertragen werden kann</a:t>
            </a:r>
          </a:p>
          <a:p>
            <a:pPr marL="171450" indent="-171450">
              <a:buFont typeface="Arial" panose="020B0604020202020204" pitchFamily="34" charset="0"/>
              <a:buChar char="•"/>
            </a:pPr>
            <a:r>
              <a:rPr lang="de-DE" dirty="0"/>
              <a:t>Ein alternativer Weg wäre das manuelle Kopieren von Inhalten und manuelle Ablegen in der </a:t>
            </a:r>
            <a:r>
              <a:rPr lang="de-DE" dirty="0" err="1"/>
              <a:t>Klientenakte</a:t>
            </a:r>
            <a:r>
              <a:rPr lang="de-DE" dirty="0"/>
              <a:t> </a:t>
            </a:r>
          </a:p>
        </p:txBody>
      </p:sp>
      <p:sp>
        <p:nvSpPr>
          <p:cNvPr id="4" name="Foliennummernplatzhalter 3"/>
          <p:cNvSpPr>
            <a:spLocks noGrp="1"/>
          </p:cNvSpPr>
          <p:nvPr>
            <p:ph type="sldNum" sz="quarter" idx="5"/>
          </p:nvPr>
        </p:nvSpPr>
        <p:spPr/>
        <p:txBody>
          <a:bodyPr/>
          <a:lstStyle/>
          <a:p>
            <a:fld id="{487CE525-01D0-4412-85B6-37F277368262}" type="slidenum">
              <a:rPr lang="de-DE" smtClean="0"/>
              <a:t>41</a:t>
            </a:fld>
            <a:endParaRPr lang="de-DE"/>
          </a:p>
        </p:txBody>
      </p:sp>
    </p:spTree>
    <p:extLst>
      <p:ext uri="{BB962C8B-B14F-4D97-AF65-F5344CB8AC3E}">
        <p14:creationId xmlns:p14="http://schemas.microsoft.com/office/powerpoint/2010/main" val="80612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a:t>
            </a:fld>
            <a:endParaRPr lang="de-DE"/>
          </a:p>
        </p:txBody>
      </p:sp>
    </p:spTree>
    <p:extLst>
      <p:ext uri="{BB962C8B-B14F-4D97-AF65-F5344CB8AC3E}">
        <p14:creationId xmlns:p14="http://schemas.microsoft.com/office/powerpoint/2010/main" val="27173464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über die grundlegende Möglichkeit von Schadsoftware in KIM-Dateianhängen.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Die </a:t>
            </a:r>
            <a:r>
              <a:rPr lang="de-DE" b="0" dirty="0" err="1"/>
              <a:t>gematik</a:t>
            </a:r>
            <a:r>
              <a:rPr lang="de-DE" b="0" dirty="0"/>
              <a:t> stellt mit der Fachanwendung KIM sicher, dass die Kommunikation sicher und verschlüsselt über die TI läuft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Dabei wird nicht aktiv geprüft, ob Dateianhänge von KIM-Nachrichten Schadsoftware enthalten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ist daher erforderlich, dass eine entsprechende Prüfung über das Primärsystem oder ein externes Virenschutzprogramm erfolgt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Mitarbeitende sollten entsprechend sensibilisiert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42</a:t>
            </a:fld>
            <a:endParaRPr lang="de-DE"/>
          </a:p>
        </p:txBody>
      </p:sp>
    </p:spTree>
    <p:extLst>
      <p:ext uri="{BB962C8B-B14F-4D97-AF65-F5344CB8AC3E}">
        <p14:creationId xmlns:p14="http://schemas.microsoft.com/office/powerpoint/2010/main" val="22421297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das Nutzungsszenario „Mitteilung Gesundheitszustand“ unter Einsatz der Kommunikation über KIM abgebildet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welche Nutzungsszenarien in Ihrer Pflegeeinrichtung für die Kommunikation über KIM in Betracht kommen und nicht benötigte Folien ggf.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welche Möglichkeiten im genutzten Primärsystem bestehen, um ggf. Vorlagen für wiederkehrende Kommunikationsanlässe zu erstellen (z. B. Krankenhauseinweisungen)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43</a:t>
            </a:fld>
            <a:endParaRPr lang="de-DE"/>
          </a:p>
        </p:txBody>
      </p:sp>
    </p:spTree>
    <p:extLst>
      <p:ext uri="{BB962C8B-B14F-4D97-AF65-F5344CB8AC3E}">
        <p14:creationId xmlns:p14="http://schemas.microsoft.com/office/powerpoint/2010/main" val="10125476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das Nutzungsszenario „Auslaufende Maßnahmen“ unter Einsatz der Kommunikation über KIM abgebildet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welche Nutzungsszenarien in Ihrer Pflegeeinrichtung für die Kommunikation über KIM in Betracht kommen und nicht benötigte Folien ggf.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Für die Zeit ab 2026 ist geplant auch E-Verordnungen (z. B. für Häusliche Krankenpflege) ähnlich dem E-Rezept über die TI abzubilden</a:t>
            </a:r>
          </a:p>
        </p:txBody>
      </p:sp>
      <p:sp>
        <p:nvSpPr>
          <p:cNvPr id="4" name="Foliennummernplatzhalter 3"/>
          <p:cNvSpPr>
            <a:spLocks noGrp="1"/>
          </p:cNvSpPr>
          <p:nvPr>
            <p:ph type="sldNum" sz="quarter" idx="5"/>
          </p:nvPr>
        </p:nvSpPr>
        <p:spPr/>
        <p:txBody>
          <a:bodyPr/>
          <a:lstStyle/>
          <a:p>
            <a:fld id="{487CE525-01D0-4412-85B6-37F277368262}" type="slidenum">
              <a:rPr lang="de-DE" smtClean="0"/>
              <a:t>44</a:t>
            </a:fld>
            <a:endParaRPr lang="de-DE"/>
          </a:p>
        </p:txBody>
      </p:sp>
    </p:spTree>
    <p:extLst>
      <p:ext uri="{BB962C8B-B14F-4D97-AF65-F5344CB8AC3E}">
        <p14:creationId xmlns:p14="http://schemas.microsoft.com/office/powerpoint/2010/main" val="62692301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das Nutzungsszenario „Rezeptanforderung“ unter Einsatz der Kommunikation über KIM abgebildet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welche Nutzungsszenarien in Ihrer Pflegeeinrichtung für die Kommunikation über KIM in Betracht kommen und nicht benötigte Folien ggf.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Den E-Rezept-Token von der Arztpraxis wird idealerweise in Form einer PDF-Datei als Anhang einer KIM-Nachricht erhalten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In einem nächsten Schritt kann die PDF-Datei an eine Apotheke weitegeleitet werden (Siehe auch Nutzungsszenario: Medikamentenbestellung)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Wichtig: eine Direktzuweisung von Arztpraxis in die Apotheke ist derzeit (Stand September 2024) rechtlich nicht zulässig. Der Gesetzgeber prüft derzeit Lösungen für die Pflegepraxis. </a:t>
            </a:r>
            <a:r>
              <a:rPr lang="de-DE" b="0" dirty="0"/>
              <a:t>Wichtig ist zudem, dass die freie Apothekenwahl der Klienten nicht eingeschränkt wird.</a:t>
            </a:r>
            <a:endParaRPr lang="de-DE" dirty="0"/>
          </a:p>
          <a:p>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45</a:t>
            </a:fld>
            <a:endParaRPr lang="de-DE"/>
          </a:p>
        </p:txBody>
      </p:sp>
    </p:spTree>
    <p:extLst>
      <p:ext uri="{BB962C8B-B14F-4D97-AF65-F5344CB8AC3E}">
        <p14:creationId xmlns:p14="http://schemas.microsoft.com/office/powerpoint/2010/main" val="12841958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einen Überblick wie das Nutzungsszenario „Medikamentenbestellung im Auftrag“ unter Einsatz der Kommunikation über KIM abgebildet werden kann.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welche Nutzungsszenarien in Ihrer Pflegeeinrichtung für die Kommunikation über KIM in Betracht kommen und nicht benötigte Folien ggf. verworfen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Wichtig: eine Direktzuweisung von Arztpraxis in die Apotheke ist derzeit (Stand September 2024) rechtlich nicht zulässig. Der Gesetzgeber prüft derzeit Lösungen für die Pflegepraxis.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sollte geprüft werden, welche schriftlichen Vollmachten der Pflegebedürftigen evtl. notwendig sind, um den E-Rezept-Token stellvertretend im Rahmen des Medikamentenmanagements an eine Apotheke versenden zu dürfen. </a:t>
            </a:r>
            <a:r>
              <a:rPr lang="de-DE" b="0" dirty="0"/>
              <a:t>Wichtig ist zudem, dass die freie Apothekenwahl der Klienten nicht eingeschränkt wird.</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46</a:t>
            </a:fld>
            <a:endParaRPr lang="de-DE"/>
          </a:p>
        </p:txBody>
      </p:sp>
    </p:spTree>
    <p:extLst>
      <p:ext uri="{BB962C8B-B14F-4D97-AF65-F5344CB8AC3E}">
        <p14:creationId xmlns:p14="http://schemas.microsoft.com/office/powerpoint/2010/main" val="5564477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Informationen zu der Bedeutung eines Erwartungsmanagements im Zusammenhang mit der Einführung von KIM in der Pflege.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Um Frustration bei den Beteiligten zu vermeiden, ist im Sinne eines Erwartungsmanagements, eine realistische Kommunikation zu den Potenzialen und Umsetzungszeiträumen von Bedeutung.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kann hilfreich sein, bereits zu Beginn darauf hinzuweisen, dass es normal ist, dass im Zuge der Einführung eines neuen digitalen Verfahrens und der Umstellung von Prozessen anfänglich Herausforderungen auftreten können.</a:t>
            </a:r>
            <a:endParaRPr lang="de-DE" sz="1200" kern="1200" dirty="0">
              <a:effectLst/>
              <a:latin typeface="+mn-lt"/>
              <a:ea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800" kern="0" dirty="0">
                <a:effectLst/>
                <a:latin typeface="GKV Open" pitchFamily="2" charset="0"/>
                <a:ea typeface="Times New Roman" panose="02020603050405020304" pitchFamily="18" charset="0"/>
              </a:rPr>
              <a:t>Die Entwicklung einer klaren Vision für die digitale Kommunikation mit KIM, welche die Vorteile und Entlastungspotenziale in den Mittelpunkt stellt sowie eine frühe Einbindung der Mitarbeitenden in den Umsetzungsprozess kann dabei motivierend wirken.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800" kern="0" dirty="0">
                <a:effectLst/>
                <a:latin typeface="GKV Open" pitchFamily="2" charset="0"/>
                <a:ea typeface="Times New Roman" panose="02020603050405020304" pitchFamily="18" charset="0"/>
              </a:rPr>
              <a:t>Es empfiehlt sich eine frühzeitige Ansprache von Kommunikationspartnern, um ausreichend Zeit zu haben zur gemeinsamen Entwicklung und Organisation neuer Arbeitsabläufe für die digitale Kommunikation.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sz="1800" kern="0" dirty="0">
              <a:effectLst/>
              <a:latin typeface="GKV Open" pitchFamily="2" charset="0"/>
              <a:ea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87CE525-01D0-4412-85B6-37F277368262}" type="slidenum">
              <a:rPr lang="de-DE" smtClean="0"/>
              <a:t>47</a:t>
            </a:fld>
            <a:endParaRPr lang="de-DE"/>
          </a:p>
        </p:txBody>
      </p:sp>
    </p:spTree>
    <p:extLst>
      <p:ext uri="{BB962C8B-B14F-4D97-AF65-F5344CB8AC3E}">
        <p14:creationId xmlns:p14="http://schemas.microsoft.com/office/powerpoint/2010/main" val="17638607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vermittelt Anregungen zum Vorgehen in Bezug auf die interne Testung von KIM vor der flächendeckenden Einführung in der Pflegeeinrichtung.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Um Frustration bei den Beteiligten zu vermeiden ist es sinnvoll KIM ausgiebig zu testen und sich Schritt für Schritt mit den neuen Möglichkeiten vertraut zu machen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Ggf. kann ein übergangsweiser Parallelbetrieb von KIM und den bisherigen analogen Kommunikationsmedien sinnvoll sein</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48</a:t>
            </a:fld>
            <a:endParaRPr lang="de-DE"/>
          </a:p>
        </p:txBody>
      </p:sp>
    </p:spTree>
    <p:extLst>
      <p:ext uri="{BB962C8B-B14F-4D97-AF65-F5344CB8AC3E}">
        <p14:creationId xmlns:p14="http://schemas.microsoft.com/office/powerpoint/2010/main" val="26429313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eine Auswahl möglicher Impulsfragen für die interne Diskussion hinsichtlich der flächendeckenden Einführung von KIM mit einem Fokus auf die Umstellung von internen Prozessen in der Pflegeeinrichtungen.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Die Impulsfragen können für die gemeinsame interne Diskussion mit Beteiligten aus Leitungskräften, Pflegekräften sowie Mitarbeitenden aus IT und Verwaltung genutzt werden.</a:t>
            </a:r>
          </a:p>
        </p:txBody>
      </p:sp>
      <p:sp>
        <p:nvSpPr>
          <p:cNvPr id="4" name="Foliennummernplatzhalter 3"/>
          <p:cNvSpPr>
            <a:spLocks noGrp="1"/>
          </p:cNvSpPr>
          <p:nvPr>
            <p:ph type="sldNum" sz="quarter" idx="5"/>
          </p:nvPr>
        </p:nvSpPr>
        <p:spPr/>
        <p:txBody>
          <a:bodyPr/>
          <a:lstStyle/>
          <a:p>
            <a:fld id="{487CE525-01D0-4412-85B6-37F277368262}" type="slidenum">
              <a:rPr lang="de-DE" smtClean="0"/>
              <a:t>49</a:t>
            </a:fld>
            <a:endParaRPr lang="de-DE"/>
          </a:p>
        </p:txBody>
      </p:sp>
    </p:spTree>
    <p:extLst>
      <p:ext uri="{BB962C8B-B14F-4D97-AF65-F5344CB8AC3E}">
        <p14:creationId xmlns:p14="http://schemas.microsoft.com/office/powerpoint/2010/main" val="20824420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eine Auswahl möglicher Impulsfragen für die interne Diskussion hinsichtlich der flächendeckenden Einführung von KIM mit einem Fokus die Einbindung externer Akteure.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Die Impulsfragen können für die gemeinsame interne Diskussion mit Beteiligten aus Leitungskräften, Pflegekräften sowie Mitarbeitenden aus IT und Verwaltung genutzt werden.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Kommunikationspartner könnten z. B. persönlich, über einen Serienbrief oder über eine KIM-Nachricht über den Einsatz von KIM in der Pflegeeinrichtung informiert werden.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kann zudem sinnvoll sein, die KIM-Adresse in E-Mail oder Brief-Signaturen aufzunehmen und einen Hinweis auf Ihre Webseite zu setzen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Neben dem ärztlichen Personal in den Praxen ist es auch entscheidend die medizinischen Fachangestellten vom Einsatz von KIM zu überzeugen, da diese eng in die Kommunikation mit den Pflegeinrichtungen eingebunden sind.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Als Argumentationshilfe können auch Beispiele guter Praxis herangezogen werden. Im TI-Ressourcenpool finden sich Erfahrungsberichte von Pflegeeinrichtungen, die auch ein Entlastungspotenzial für die Arztpraxen zeigen.</a:t>
            </a:r>
            <a:br>
              <a:rPr lang="de-DE" dirty="0"/>
            </a:br>
            <a:r>
              <a:rPr lang="de-DE" dirty="0"/>
              <a:t>https://www.gkv-spitzenverband.de/pflegeversicherung/kompetenzzentrum_125b_sgb_xi/kdp_ressourenpool/kdp_beispiele/kdp_beispiele_guter_praxis.jsp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50</a:t>
            </a:fld>
            <a:endParaRPr lang="de-DE"/>
          </a:p>
        </p:txBody>
      </p:sp>
    </p:spTree>
    <p:extLst>
      <p:ext uri="{BB962C8B-B14F-4D97-AF65-F5344CB8AC3E}">
        <p14:creationId xmlns:p14="http://schemas.microsoft.com/office/powerpoint/2010/main" val="30456513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als Anregung eine beispielhafte Übersicht, wie Mitarbeitende über die wichtigsten Festlegungen im Zusammenhang mit der Nutzung von KIM informiert werden können.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Personen mit Zugriff auf das KIM-Postfach:</a:t>
            </a:r>
            <a:r>
              <a:rPr lang="de-DE" sz="1800" b="0" i="0" u="none" strike="noStrike" kern="1200" dirty="0">
                <a:solidFill>
                  <a:srgbClr val="FFFFFF"/>
                </a:solidFill>
                <a:effectLst/>
                <a:latin typeface="Aptos" panose="02110004020202020204"/>
              </a:rPr>
              <a:t> z. B. Leitungskräfte oder einzelne Pflegekräfte </a:t>
            </a:r>
          </a:p>
          <a:p>
            <a:pPr marL="285750" marR="0" indent="-285750" algn="l" rtl="0" eaLnBrk="1" fontAlgn="auto" latinLnBrk="0" hangingPunct="1">
              <a:spcBef>
                <a:spcPts val="0"/>
              </a:spcBef>
              <a:spcAft>
                <a:spcPts val="0"/>
              </a:spcAft>
              <a:buFont typeface="Arial" panose="020B0604020202020204" pitchFamily="34" charset="0"/>
              <a:buChar char="•"/>
            </a:pPr>
            <a:endParaRPr lang="de-DE"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Kommunikationsanlässe für die KIM genutzt wird: </a:t>
            </a:r>
            <a:r>
              <a:rPr lang="de-DE" sz="1800" b="0" i="0" u="none" strike="noStrike" kern="1200" dirty="0">
                <a:solidFill>
                  <a:srgbClr val="FFFFFF"/>
                </a:solidFill>
                <a:effectLst/>
                <a:latin typeface="Aptos" panose="02110004020202020204"/>
              </a:rPr>
              <a:t>z. B. Rezeptanforderungen oder Mitteilungen über Krankenhaus-Einweisungen</a:t>
            </a:r>
            <a:endParaRPr lang="de-DE"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endParaRPr lang="de-DE" sz="1800" b="1" i="0" u="none" strike="noStrike" kern="1200" dirty="0">
              <a:solidFill>
                <a:srgbClr val="FFFFFF"/>
              </a:solidFill>
              <a:effectLst/>
              <a:latin typeface="Aptos" panose="02110004020202020204"/>
            </a:endParaRPr>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Kommunikationspartner mit denen KIM genutzt wird:</a:t>
            </a:r>
            <a:r>
              <a:rPr lang="de-DE" sz="1800" b="0" i="0" u="none" strike="noStrike" kern="1200" dirty="0">
                <a:solidFill>
                  <a:srgbClr val="FFFFFF"/>
                </a:solidFill>
                <a:effectLst/>
                <a:latin typeface="Aptos" panose="02110004020202020204"/>
              </a:rPr>
              <a:t> z. B. bestimmte Arztpraxen oder Apotheken</a:t>
            </a:r>
            <a:endParaRPr lang="de-DE"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endParaRPr lang="de-DE" sz="1800" b="1" i="0" u="none" strike="noStrike" kern="1200" dirty="0">
              <a:solidFill>
                <a:srgbClr val="FFFFFF"/>
              </a:solidFill>
              <a:effectLst/>
              <a:latin typeface="Aptos" panose="02110004020202020204"/>
            </a:endParaRPr>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Turnus in dem das KIM-Postfach gesichtet wird: </a:t>
            </a:r>
            <a:r>
              <a:rPr lang="de-DE" sz="1800" b="0" i="0" u="none" strike="noStrike" kern="1200" dirty="0">
                <a:solidFill>
                  <a:srgbClr val="FFFFFF"/>
                </a:solidFill>
                <a:effectLst/>
                <a:latin typeface="Aptos" panose="02110004020202020204"/>
              </a:rPr>
              <a:t>z. B. alle drei Stunden</a:t>
            </a:r>
            <a:endParaRPr lang="de-DE"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endParaRPr lang="de-DE" sz="1800" b="1" i="0" u="none" strike="noStrike" kern="1200" dirty="0">
              <a:solidFill>
                <a:srgbClr val="FFFFFF"/>
              </a:solidFill>
              <a:effectLst/>
              <a:latin typeface="Aptos" panose="02110004020202020204"/>
            </a:endParaRPr>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Zeitraum ohne Reaktion auf die KIM-Nachricht nach der eine telefonische Nachfrage erfolgt: </a:t>
            </a:r>
            <a:r>
              <a:rPr lang="de-DE" sz="1800" b="0" i="0" u="none" strike="noStrike" kern="1200" dirty="0">
                <a:solidFill>
                  <a:srgbClr val="FFFFFF"/>
                </a:solidFill>
                <a:effectLst/>
                <a:latin typeface="Aptos" panose="02110004020202020204"/>
              </a:rPr>
              <a:t>z. B. ein Werktag</a:t>
            </a:r>
            <a:endParaRPr lang="de-DE"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endParaRPr lang="de-DE" sz="1800" b="1" i="0" u="none" strike="noStrike" kern="1200" dirty="0">
              <a:solidFill>
                <a:srgbClr val="FFFFFF"/>
              </a:solidFill>
              <a:effectLst/>
              <a:latin typeface="Aptos" panose="02110004020202020204"/>
            </a:endParaRPr>
          </a:p>
          <a:p>
            <a:pPr marL="285750" marR="0" indent="-285750" algn="l" rtl="0" eaLnBrk="1" fontAlgn="auto" latinLnBrk="0" hangingPunct="1">
              <a:spcBef>
                <a:spcPts val="0"/>
              </a:spcBef>
              <a:spcAft>
                <a:spcPts val="0"/>
              </a:spcAft>
              <a:buFont typeface="Arial" panose="020B0604020202020204" pitchFamily="34" charset="0"/>
              <a:buChar char="•"/>
            </a:pPr>
            <a:r>
              <a:rPr lang="de-DE" sz="1800" b="1" i="0" u="none" strike="noStrike" kern="1200" dirty="0">
                <a:solidFill>
                  <a:srgbClr val="FFFFFF"/>
                </a:solidFill>
                <a:effectLst/>
                <a:latin typeface="Aptos" panose="02110004020202020204"/>
              </a:rPr>
              <a:t>Ablage des Kommunikationsverlaufs und von Dateianhängen unter: </a:t>
            </a:r>
            <a:r>
              <a:rPr lang="de-DE" sz="1800" b="0" i="0" u="none" strike="noStrike" kern="1200" dirty="0">
                <a:solidFill>
                  <a:srgbClr val="FFFFFF"/>
                </a:solidFill>
                <a:effectLst/>
                <a:latin typeface="Aptos" panose="02110004020202020204"/>
              </a:rPr>
              <a:t>z. B. ein bestimmter Bereich im Primärsystem</a:t>
            </a: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51</a:t>
            </a:fld>
            <a:endParaRPr lang="de-DE"/>
          </a:p>
        </p:txBody>
      </p:sp>
    </p:spTree>
    <p:extLst>
      <p:ext uri="{BB962C8B-B14F-4D97-AF65-F5344CB8AC3E}">
        <p14:creationId xmlns:p14="http://schemas.microsoft.com/office/powerpoint/2010/main" val="3031916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6</a:t>
            </a:fld>
            <a:endParaRPr lang="de-DE"/>
          </a:p>
        </p:txBody>
      </p:sp>
    </p:spTree>
    <p:extLst>
      <p:ext uri="{BB962C8B-B14F-4D97-AF65-F5344CB8AC3E}">
        <p14:creationId xmlns:p14="http://schemas.microsoft.com/office/powerpoint/2010/main" val="13365264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eine Auswahl möglicher Impulsfragen für die interne Diskussion zum Thema Datenschutz &amp; Datensicherheit im Zusammenhang mit KIM.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Die Impulsfragen können für die gemeinsame interne Diskussion mit Beteiligten aus Leitungskräften, Pflegekräften sowie Mitarbeitenden aus IT und Verwaltung genutzt werden. Es ist von Bedeutung an dieser Stelle auch den Datenschutzbeauftragten der Pflegeeinrichtung mit einzubeziehen. </a:t>
            </a:r>
          </a:p>
          <a:p>
            <a:pPr marL="171450" indent="-171450">
              <a:buFont typeface="Arial" panose="020B0604020202020204" pitchFamily="34" charset="0"/>
              <a:buChar char="•"/>
            </a:pPr>
            <a:r>
              <a:rPr lang="de-DE" dirty="0"/>
              <a:t>KIM-Nachrichten werden von der </a:t>
            </a:r>
            <a:r>
              <a:rPr lang="de-DE" dirty="0" err="1"/>
              <a:t>gematik</a:t>
            </a:r>
            <a:r>
              <a:rPr lang="de-DE" dirty="0"/>
              <a:t> nicht standardmäßig auf Viren o. ä. untersucht. Es sollte in diesem Zusammenhang geprüft werden, ob die in der Pflegeeinrichtung eingesetzte Software zur Virenprüfung auch KIM-Nachrichten einschließt.</a:t>
            </a:r>
          </a:p>
        </p:txBody>
      </p:sp>
      <p:sp>
        <p:nvSpPr>
          <p:cNvPr id="4" name="Foliennummernplatzhalter 3"/>
          <p:cNvSpPr>
            <a:spLocks noGrp="1"/>
          </p:cNvSpPr>
          <p:nvPr>
            <p:ph type="sldNum" sz="quarter" idx="5"/>
          </p:nvPr>
        </p:nvSpPr>
        <p:spPr/>
        <p:txBody>
          <a:bodyPr/>
          <a:lstStyle/>
          <a:p>
            <a:fld id="{487CE525-01D0-4412-85B6-37F277368262}" type="slidenum">
              <a:rPr lang="de-DE" smtClean="0"/>
              <a:t>52</a:t>
            </a:fld>
            <a:endParaRPr lang="de-DE"/>
          </a:p>
        </p:txBody>
      </p:sp>
    </p:spTree>
    <p:extLst>
      <p:ext uri="{BB962C8B-B14F-4D97-AF65-F5344CB8AC3E}">
        <p14:creationId xmlns:p14="http://schemas.microsoft.com/office/powerpoint/2010/main" val="11209980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als Anregung eine beispielhafte Übersicht, wie Mitarbeitende über die wichtigsten Festlegungen zu Regelungen betreffend Datenschutz &amp; Datensicherheit im Zusammenhang mit der Nutzung von KIM informiert werden können.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indent="0" algn="l" fontAlgn="base">
              <a:buFont typeface="Arial" panose="020B0604020202020204" pitchFamily="34" charset="0"/>
              <a:buNone/>
            </a:pPr>
            <a:r>
              <a:rPr lang="de-DE" b="0" i="0" dirty="0">
                <a:solidFill>
                  <a:srgbClr val="333333"/>
                </a:solidFill>
                <a:effectLst/>
                <a:latin typeface="Wellingtons Regular"/>
              </a:rPr>
              <a:t>Die </a:t>
            </a:r>
            <a:r>
              <a:rPr lang="de-DE" b="0" i="0" dirty="0" err="1">
                <a:solidFill>
                  <a:srgbClr val="333333"/>
                </a:solidFill>
                <a:effectLst/>
                <a:latin typeface="Wellingtons Regular"/>
              </a:rPr>
              <a:t>gematik</a:t>
            </a:r>
            <a:r>
              <a:rPr lang="de-DE" b="0" i="0" dirty="0">
                <a:solidFill>
                  <a:srgbClr val="333333"/>
                </a:solidFill>
                <a:effectLst/>
                <a:latin typeface="Wellingtons Regular"/>
              </a:rPr>
              <a:t> hat eine Haftbarkeit für Datenschutzverstöße bei Nutzung der TI durch Leistungserbringer weitgehend ausgeschlossen. Voraussetzungen sind:</a:t>
            </a:r>
          </a:p>
          <a:p>
            <a:pPr marL="171450" indent="-171450" algn="l" fontAlgn="base">
              <a:buFont typeface="Arial" panose="020B0604020202020204" pitchFamily="34" charset="0"/>
              <a:buChar char="•"/>
            </a:pPr>
            <a:r>
              <a:rPr lang="de-DE" b="0" i="0" dirty="0">
                <a:solidFill>
                  <a:srgbClr val="333333"/>
                </a:solidFill>
                <a:effectLst/>
                <a:latin typeface="Wellingtons Regular"/>
              </a:rPr>
              <a:t>Kein vorsätzliches Handeln (z. B. § 203 StGB – Verletzung von Berufsgeheimnissen),</a:t>
            </a:r>
          </a:p>
          <a:p>
            <a:pPr marL="171450" indent="-171450" algn="l" fontAlgn="base">
              <a:buFont typeface="Arial" panose="020B0604020202020204" pitchFamily="34" charset="0"/>
              <a:buChar char="•"/>
            </a:pPr>
            <a:r>
              <a:rPr lang="de-DE" b="0" i="0" dirty="0">
                <a:solidFill>
                  <a:srgbClr val="333333"/>
                </a:solidFill>
                <a:effectLst/>
                <a:latin typeface="Wellingtons Regular"/>
              </a:rPr>
              <a:t>die TI-Komponenten wurden gemäß des </a:t>
            </a:r>
            <a:r>
              <a:rPr lang="de-DE" b="0" i="0" dirty="0" err="1">
                <a:solidFill>
                  <a:srgbClr val="333333"/>
                </a:solidFill>
                <a:effectLst/>
                <a:latin typeface="Wellingtons Regular"/>
              </a:rPr>
              <a:t>Betriebshanduch</a:t>
            </a:r>
            <a:r>
              <a:rPr lang="de-DE" b="0" i="0" dirty="0">
                <a:solidFill>
                  <a:srgbClr val="333333"/>
                </a:solidFill>
                <a:effectLst/>
                <a:latin typeface="Wellingtons Regular"/>
              </a:rPr>
              <a:t> aufgestellt und betrieben und werden bestimmungsgemäß genutzt.</a:t>
            </a:r>
          </a:p>
          <a:p>
            <a:pPr marL="171450" indent="-171450" algn="l" fontAlgn="base">
              <a:buFont typeface="Arial" panose="020B0604020202020204" pitchFamily="34" charset="0"/>
              <a:buChar cha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0" dirty="0"/>
              <a:t>Weitere Informationen finden sich auch im Informationsblatt der </a:t>
            </a:r>
            <a:r>
              <a:rPr lang="de-DE" b="0" dirty="0" err="1"/>
              <a:t>gematik</a:t>
            </a:r>
            <a:r>
              <a:rPr lang="de-DE" b="0" dirty="0"/>
              <a:t> „Datenschutz und Haftung in der Telematikinfrastruktur“</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0" dirty="0"/>
              <a:t>https://fachportal.gematik.de/fileadmin/Fachportal/Leistungserbringer/Informationsblatt_Datenschutz_Haftung_TI_V1.0.0.pdf</a:t>
            </a:r>
          </a:p>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53</a:t>
            </a:fld>
            <a:endParaRPr lang="de-DE"/>
          </a:p>
        </p:txBody>
      </p:sp>
    </p:spTree>
    <p:extLst>
      <p:ext uri="{BB962C8B-B14F-4D97-AF65-F5344CB8AC3E}">
        <p14:creationId xmlns:p14="http://schemas.microsoft.com/office/powerpoint/2010/main" val="10161259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eine Auswahl möglicher Impulsfragen für die interne Diskussion zum Thema Problembehandlung bei KIM.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dirty="0"/>
              <a:t>Welche etablierten Abläufe gibt es bereits im Zusammenhang mit der Problembehandlung bei bisherigen Kommunikationsmedien (z. B. FAX)? Welche Aspekte lassen sich ggf. auch auf KIM übertragen?</a:t>
            </a:r>
          </a:p>
          <a:p>
            <a:pPr marL="171450" indent="-171450">
              <a:buFont typeface="Arial" panose="020B0604020202020204" pitchFamily="34" charset="0"/>
              <a:buChar char="•"/>
            </a:pPr>
            <a:endParaRPr lang="de-DE" dirty="0"/>
          </a:p>
          <a:p>
            <a:pPr marL="171450" indent="-171450">
              <a:buFont typeface="Arial" panose="020B0604020202020204" pitchFamily="34" charset="0"/>
              <a:buChar char="•"/>
            </a:pPr>
            <a:endParaRPr lang="de-DE" dirty="0"/>
          </a:p>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54</a:t>
            </a:fld>
            <a:endParaRPr lang="de-DE"/>
          </a:p>
        </p:txBody>
      </p:sp>
    </p:spTree>
    <p:extLst>
      <p:ext uri="{BB962C8B-B14F-4D97-AF65-F5344CB8AC3E}">
        <p14:creationId xmlns:p14="http://schemas.microsoft.com/office/powerpoint/2010/main" val="42831730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als Anregung eine beispielhafte Übersicht, wie Mitarbeitende über die wichtigsten Festlegungen im Zusammenhang mit der Problembehandlung mit KIM informiert werden können.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individuell geprüft werden, ob es im Fall der spezifischen Pflegeeinrichtung sinnvoll ist, dass Mitarbeitende ggf. selbst Versuche zu einer Problemlösung unternehmen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Im Fachportal der </a:t>
            </a:r>
            <a:r>
              <a:rPr lang="de-DE" b="0" dirty="0" err="1"/>
              <a:t>gematik</a:t>
            </a:r>
            <a:r>
              <a:rPr lang="de-DE" b="0" dirty="0"/>
              <a:t> kann unter: https://fachportal.gematik.de/ti-status eingesehen werden, ob eine zentrale Störung der TI vorliegt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a:t>Es sollte geprüft werden, ob neben internen Ansprechpersonen ggf. auch externe Dienstleister zu informieren sind </a:t>
            </a:r>
            <a:r>
              <a:rPr lang="de-DE" dirty="0"/>
              <a:t>(z. B. Softwareanbieter, KIM-Anbieter, IT-Dienstleister)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Es kann sinnvoll sein, auftretende Probleme mit KIM zu dokumentieren, um den externen Dienstleistern spezifische Rückmeldung geben zu können </a:t>
            </a:r>
          </a:p>
        </p:txBody>
      </p:sp>
      <p:sp>
        <p:nvSpPr>
          <p:cNvPr id="4" name="Foliennummernplatzhalter 3"/>
          <p:cNvSpPr>
            <a:spLocks noGrp="1"/>
          </p:cNvSpPr>
          <p:nvPr>
            <p:ph type="sldNum" sz="quarter" idx="5"/>
          </p:nvPr>
        </p:nvSpPr>
        <p:spPr/>
        <p:txBody>
          <a:bodyPr/>
          <a:lstStyle/>
          <a:p>
            <a:fld id="{487CE525-01D0-4412-85B6-37F277368262}" type="slidenum">
              <a:rPr lang="de-DE" smtClean="0"/>
              <a:t>55</a:t>
            </a:fld>
            <a:endParaRPr lang="de-DE"/>
          </a:p>
        </p:txBody>
      </p:sp>
    </p:spTree>
    <p:extLst>
      <p:ext uri="{BB962C8B-B14F-4D97-AF65-F5344CB8AC3E}">
        <p14:creationId xmlns:p14="http://schemas.microsoft.com/office/powerpoint/2010/main" val="22129489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Ziel:</a:t>
            </a:r>
            <a:r>
              <a:rPr lang="de-DE" b="0" dirty="0"/>
              <a:t> Die Folie zeigt einen Hinweis zu dem weiterführenden Informationsangebot „TI-Ressourcenpool“ im Zusammenhang mit der Einbindung der Pflege in die TI.</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Hintergrundinformationen:</a:t>
            </a:r>
            <a:endParaRPr lang="de-DE" dirty="0"/>
          </a:p>
          <a:p>
            <a:pPr marL="171450" indent="-171450">
              <a:buFont typeface="Arial" panose="020B0604020202020204" pitchFamily="34" charset="0"/>
              <a:buChar char="•"/>
            </a:pPr>
            <a:r>
              <a:rPr lang="de-DE" sz="1800" dirty="0">
                <a:effectLst/>
                <a:latin typeface="GKV Open" pitchFamily="2" charset="0"/>
                <a:ea typeface="GKV Open" pitchFamily="2" charset="0"/>
                <a:cs typeface="Times New Roman" panose="02020603050405020304" pitchFamily="18" charset="0"/>
              </a:rPr>
              <a:t>Der TI-Ressourcenpool ist ein umfangreiches digitales Informationsangebot zur Einbindung der Langzeitpflege in die TI und wird durch das Kompetenzzentrum Digitalisierung und Pflege des GKV-Spitzenverbandes bereitgestellt, um stationäre und ambulante Einrichtungen auf ihrem Weg in die TI zu unterstützen. </a:t>
            </a:r>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56</a:t>
            </a:fld>
            <a:endParaRPr lang="de-DE"/>
          </a:p>
        </p:txBody>
      </p:sp>
    </p:spTree>
    <p:extLst>
      <p:ext uri="{BB962C8B-B14F-4D97-AF65-F5344CB8AC3E}">
        <p14:creationId xmlns:p14="http://schemas.microsoft.com/office/powerpoint/2010/main" val="2473967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7</a:t>
            </a:fld>
            <a:endParaRPr lang="de-DE"/>
          </a:p>
        </p:txBody>
      </p:sp>
    </p:spTree>
    <p:extLst>
      <p:ext uri="{BB962C8B-B14F-4D97-AF65-F5344CB8AC3E}">
        <p14:creationId xmlns:p14="http://schemas.microsoft.com/office/powerpoint/2010/main" val="3739655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487CE525-01D0-4412-85B6-37F277368262}" type="slidenum">
              <a:rPr lang="de-DE" smtClean="0"/>
              <a:t>8</a:t>
            </a:fld>
            <a:endParaRPr lang="de-DE"/>
          </a:p>
        </p:txBody>
      </p:sp>
    </p:spTree>
    <p:extLst>
      <p:ext uri="{BB962C8B-B14F-4D97-AF65-F5344CB8AC3E}">
        <p14:creationId xmlns:p14="http://schemas.microsoft.com/office/powerpoint/2010/main" val="4284499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i="0" dirty="0">
                <a:solidFill>
                  <a:srgbClr val="000000"/>
                </a:solidFill>
                <a:effectLst/>
                <a:highlight>
                  <a:srgbClr val="FFFFFF"/>
                </a:highlight>
                <a:latin typeface="apercu-light"/>
              </a:rPr>
              <a:t>Ziel: </a:t>
            </a:r>
            <a:r>
              <a:rPr lang="de-DE" b="0" i="0" dirty="0">
                <a:solidFill>
                  <a:srgbClr val="000000"/>
                </a:solidFill>
                <a:effectLst/>
                <a:highlight>
                  <a:srgbClr val="FFFFFF"/>
                </a:highlight>
                <a:latin typeface="apercu-light"/>
              </a:rPr>
              <a:t>Die Folie vermittelt allgemeine einführende Informationen zu KIM.</a:t>
            </a:r>
          </a:p>
          <a:p>
            <a:endParaRPr lang="de-DE" b="0" i="0" dirty="0">
              <a:solidFill>
                <a:srgbClr val="000000"/>
              </a:solidFill>
              <a:effectLst/>
              <a:highlight>
                <a:srgbClr val="FFFFFF"/>
              </a:highlight>
              <a:latin typeface="apercu-light"/>
            </a:endParaRPr>
          </a:p>
          <a:p>
            <a:r>
              <a:rPr lang="de-DE" b="1" i="0" dirty="0">
                <a:solidFill>
                  <a:srgbClr val="000000"/>
                </a:solidFill>
                <a:effectLst/>
                <a:highlight>
                  <a:srgbClr val="FFFFFF"/>
                </a:highlight>
                <a:latin typeface="apercu-light"/>
              </a:rPr>
              <a:t>Hintergrundinformationen:</a:t>
            </a:r>
          </a:p>
          <a:p>
            <a:pPr marL="171450" indent="-171450">
              <a:buFont typeface="Arial" panose="020B0604020202020204" pitchFamily="34" charset="0"/>
              <a:buChar char="•"/>
            </a:pPr>
            <a:r>
              <a:rPr lang="de-DE" b="0" i="0" dirty="0">
                <a:solidFill>
                  <a:srgbClr val="000000"/>
                </a:solidFill>
                <a:effectLst/>
                <a:highlight>
                  <a:srgbClr val="FFFFFF"/>
                </a:highlight>
                <a:latin typeface="apercu-light"/>
              </a:rPr>
              <a:t>Die Abkürzung „KIM“ steht für Kommunikation im Medizinwesen und ist ein sicherer Kommunikationsdienst für Datenaustausch und Kommunikation innerhalb der TI.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Technisch basiert KIM auf den gleichen grundlegenden Protokollen wie normale E-Mails, jedoch ergänzt um zusätzliche Sicherheitsmechanismen wie eine Ende-zu-Ende-Verschlüsselung, Authentifizierung und Integration in die TI.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i="0" dirty="0">
                <a:solidFill>
                  <a:srgbClr val="000000"/>
                </a:solidFill>
                <a:effectLst/>
                <a:highlight>
                  <a:srgbClr val="FFFFFF"/>
                </a:highlight>
                <a:latin typeface="apercu-light"/>
              </a:rPr>
              <a:t>Als besonders geschützter Kommunikationsdienst ist KIM geeignet für die sichere und datenschutzkonforme Übermittlung von Patientendaten.</a:t>
            </a:r>
            <a:endParaRPr lang="de-DE" dirty="0"/>
          </a:p>
          <a:p>
            <a:pPr marL="171450" indent="-171450">
              <a:buFont typeface="Arial" panose="020B0604020202020204" pitchFamily="34" charset="0"/>
              <a:buChar char="•"/>
            </a:pPr>
            <a:r>
              <a:rPr lang="de-DE" dirty="0"/>
              <a:t>Es gibt darüber hinaus auch weitere Fachanwendungen in der TI wie z. B. die elektronische Patientenakte (</a:t>
            </a:r>
            <a:r>
              <a:rPr lang="de-DE" dirty="0" err="1"/>
              <a:t>ePA</a:t>
            </a:r>
            <a:r>
              <a:rPr lang="de-DE" dirty="0"/>
              <a:t>) oder das elektronische Rezept (E-Rezept).</a:t>
            </a:r>
          </a:p>
          <a:p>
            <a:pPr marL="171450" indent="-171450">
              <a:buFont typeface="Arial" panose="020B0604020202020204" pitchFamily="34" charset="0"/>
              <a:buChar char="•"/>
            </a:pPr>
            <a:r>
              <a:rPr lang="de-DE" b="0" i="0" dirty="0">
                <a:solidFill>
                  <a:srgbClr val="000000"/>
                </a:solidFill>
                <a:effectLst/>
                <a:highlight>
                  <a:srgbClr val="FFFFFF"/>
                </a:highlight>
                <a:latin typeface="apercu-light"/>
              </a:rPr>
              <a:t>Viele Leistungserbringer im Gesundheits- und Pflegewesen nutzen KIM bereits aktiv. Auf dem TI-Dashboard der </a:t>
            </a:r>
            <a:r>
              <a:rPr lang="de-DE" b="0" i="0" dirty="0" err="1">
                <a:solidFill>
                  <a:srgbClr val="000000"/>
                </a:solidFill>
                <a:effectLst/>
                <a:highlight>
                  <a:srgbClr val="FFFFFF"/>
                </a:highlight>
                <a:latin typeface="apercu-light"/>
              </a:rPr>
              <a:t>gematik</a:t>
            </a:r>
            <a:r>
              <a:rPr lang="de-DE" b="0" i="0" dirty="0">
                <a:solidFill>
                  <a:srgbClr val="000000"/>
                </a:solidFill>
                <a:effectLst/>
                <a:highlight>
                  <a:srgbClr val="FFFFFF"/>
                </a:highlight>
                <a:latin typeface="apercu-light"/>
              </a:rPr>
              <a:t> können die Nutzungszahlen der TI-Fachanwendungen eingesehen werden z. B. wie viele KIM-Nachrichten bislang insgesamt versendet wurden. </a:t>
            </a:r>
            <a:br>
              <a:rPr lang="de-DE" b="0" i="0" dirty="0">
                <a:solidFill>
                  <a:srgbClr val="000000"/>
                </a:solidFill>
                <a:effectLst/>
                <a:highlight>
                  <a:srgbClr val="FFFFFF"/>
                </a:highlight>
                <a:latin typeface="apercu-light"/>
              </a:rPr>
            </a:br>
            <a:r>
              <a:rPr lang="de-DE" b="0" i="0" dirty="0">
                <a:solidFill>
                  <a:srgbClr val="000000"/>
                </a:solidFill>
                <a:effectLst/>
                <a:highlight>
                  <a:srgbClr val="FFFFFF"/>
                </a:highlight>
                <a:latin typeface="apercu-light"/>
              </a:rPr>
              <a:t>https://www.gematik.de/telematikinfrastruktur/ti-dashboard</a:t>
            </a:r>
          </a:p>
          <a:p>
            <a:pPr marL="171450" indent="-171450">
              <a:buFont typeface="Arial" panose="020B0604020202020204" pitchFamily="34" charset="0"/>
              <a:buChar char="•"/>
            </a:pPr>
            <a:endParaRPr lang="de-DE" b="0" i="0" dirty="0">
              <a:solidFill>
                <a:srgbClr val="000000"/>
              </a:solidFill>
              <a:effectLst/>
              <a:highlight>
                <a:srgbClr val="FFFFFF"/>
              </a:highlight>
              <a:latin typeface="apercu-light"/>
            </a:endParaRPr>
          </a:p>
          <a:p>
            <a:pPr marL="171450" indent="-171450">
              <a:buFont typeface="Arial" panose="020B0604020202020204" pitchFamily="34" charset="0"/>
              <a:buChar char="•"/>
            </a:pPr>
            <a:endParaRPr lang="de-DE" b="0" i="0" dirty="0">
              <a:solidFill>
                <a:srgbClr val="000000"/>
              </a:solidFill>
              <a:effectLst/>
              <a:highlight>
                <a:srgbClr val="FFFFFF"/>
              </a:highlight>
              <a:latin typeface="apercu-light"/>
            </a:endParaRPr>
          </a:p>
        </p:txBody>
      </p:sp>
      <p:sp>
        <p:nvSpPr>
          <p:cNvPr id="4" name="Foliennummernplatzhalter 3"/>
          <p:cNvSpPr>
            <a:spLocks noGrp="1"/>
          </p:cNvSpPr>
          <p:nvPr>
            <p:ph type="sldNum" sz="quarter" idx="5"/>
          </p:nvPr>
        </p:nvSpPr>
        <p:spPr/>
        <p:txBody>
          <a:bodyPr/>
          <a:lstStyle/>
          <a:p>
            <a:fld id="{487CE525-01D0-4412-85B6-37F277368262}" type="slidenum">
              <a:rPr lang="de-DE" smtClean="0"/>
              <a:t>10</a:t>
            </a:fld>
            <a:endParaRPr lang="de-DE"/>
          </a:p>
        </p:txBody>
      </p:sp>
    </p:spTree>
    <p:extLst>
      <p:ext uri="{BB962C8B-B14F-4D97-AF65-F5344CB8AC3E}">
        <p14:creationId xmlns:p14="http://schemas.microsoft.com/office/powerpoint/2010/main" val="3484028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Ziel:</a:t>
            </a:r>
            <a:r>
              <a:rPr lang="de-DE" b="0" dirty="0"/>
              <a:t> Die Folie vermittelt einen Überblick über Beispiele relevanter Nutzungsszenarien für die sektorenübergreifende Kommunikation mit KIM.</a:t>
            </a:r>
          </a:p>
          <a:p>
            <a:endParaRPr lang="de-DE" b="0" dirty="0"/>
          </a:p>
          <a:p>
            <a:r>
              <a:rPr lang="de-DE" b="1" dirty="0"/>
              <a:t>Hintergrundinformationen:</a:t>
            </a:r>
            <a:endParaRPr lang="de-DE" b="0" dirty="0"/>
          </a:p>
          <a:p>
            <a:pPr marL="171450" indent="-171450">
              <a:buFont typeface="Arial" panose="020B0604020202020204" pitchFamily="34" charset="0"/>
              <a:buChar char="•"/>
            </a:pPr>
            <a:r>
              <a:rPr lang="de-DE" b="0" dirty="0"/>
              <a:t> Perspektivisch sollen alle relevanten Akteure aus dem Gesundheits- und Pflegewesen in die TI eingebunden werden und über KIM erreichbar sein. Ein Großteil der Arztpraxen, Apotheken, Krankenhäuser und Krankenkassen sind schon in die TI eingebunden. Zum 01.07.2025 sind zudem Pflegeeinrichtungen verpflichtet sich in die TI einzubinden. </a:t>
            </a:r>
          </a:p>
          <a:p>
            <a:pPr marL="171450" indent="-171450">
              <a:buFont typeface="Arial" panose="020B0604020202020204" pitchFamily="34" charset="0"/>
              <a:buChar char="•"/>
            </a:pPr>
            <a:r>
              <a:rPr lang="de-DE" b="0" dirty="0"/>
              <a:t>Austausch E-Rezept Token: Sofern die Pflegeeinrichtung im Auftrag ihrer Klienten das Medikamentenmanagement übernimmt, kann der E-Rezept-Token als PDF-Datei als Anhang von KIM-Nachrichten von Arztpraxen empfangen werden und an Apotheken über KIM weitergeleitet werden. Eine Direktzuweisung von E-Rezept-Token von der Arztpraxis in die Apotheke ist Stand Oktober 2024 gesetzlich nicht zulässig. Wichtig ist zudem, dass die freie Apothekenwahl der Klienten nicht eingeschränkt wird.</a:t>
            </a:r>
          </a:p>
          <a:p>
            <a:pPr marL="171450" indent="-171450">
              <a:buFont typeface="Arial" panose="020B0604020202020204" pitchFamily="34" charset="0"/>
              <a:buChar char="•"/>
            </a:pPr>
            <a:r>
              <a:rPr lang="de-DE" dirty="0"/>
              <a:t>Vollelektronische Leistungsabrechnung: Nach aktuellen Planungen startet der Produktivbetrieb in einer Übergangsphase ab 01.02.2025. In der ersten Ausbaustufe können folgende Leistungen vollelektronisch mit den Pflegekassen abgerechnet werden (Pflegesachleistung nach § 36 SGB XI, Verhinderungspflege nach § 39 SGB XI, Entlastungsleistungen nach § 45b SGB XI) Ab 01.12.2026 erfolgt die Leistungsabrechnung mit den Pflegekassen ausschließlich innerhalb der TI in vollelektronischer Form</a:t>
            </a:r>
          </a:p>
          <a:p>
            <a:pPr marL="171450" indent="-171450">
              <a:buFont typeface="Arial" panose="020B0604020202020204" pitchFamily="34" charset="0"/>
              <a:buChar char="•"/>
            </a:pPr>
            <a:endParaRPr lang="de-DE" b="1" dirty="0"/>
          </a:p>
        </p:txBody>
      </p:sp>
      <p:sp>
        <p:nvSpPr>
          <p:cNvPr id="4" name="Foliennummernplatzhalter 3"/>
          <p:cNvSpPr>
            <a:spLocks noGrp="1"/>
          </p:cNvSpPr>
          <p:nvPr>
            <p:ph type="sldNum" sz="quarter" idx="5"/>
          </p:nvPr>
        </p:nvSpPr>
        <p:spPr/>
        <p:txBody>
          <a:bodyPr/>
          <a:lstStyle/>
          <a:p>
            <a:fld id="{487CE525-01D0-4412-85B6-37F277368262}" type="slidenum">
              <a:rPr lang="de-DE" smtClean="0"/>
              <a:t>11</a:t>
            </a:fld>
            <a:endParaRPr lang="de-DE"/>
          </a:p>
        </p:txBody>
      </p:sp>
    </p:spTree>
    <p:extLst>
      <p:ext uri="{BB962C8B-B14F-4D97-AF65-F5344CB8AC3E}">
        <p14:creationId xmlns:p14="http://schemas.microsoft.com/office/powerpoint/2010/main" val="155151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E5F10-2B17-DF29-7DE2-9DF7B6B013C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DDB0290-9666-5232-013E-1F5F2396C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5B1D9C8-C2EB-ACF6-9D95-913EB82B9707}"/>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D0CF706E-9FDF-C88E-DE0C-0589D396448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94F9396-C6FB-A530-2846-473AAFE36D41}"/>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228901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26907D-981A-8630-7F7F-5907CCC8C11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AFA836A-77E5-D447-416E-3D3BC5D77A0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FC04802-C6E4-06E0-8749-97886F14D3A9}"/>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2B655A87-6507-E7C6-D8F3-E47F83BA4A3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E95F523-124D-4045-2EE9-C48BA1EA65EF}"/>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88340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A478066-9EAE-6B23-1972-B032CD05744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C486D5-8D2E-C222-E4B1-BE460BCAE3A1}"/>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94E5B54-88E9-C747-C0C3-91D6EC2DDE08}"/>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15904E8E-6AA1-855C-1560-19FB12D9D5B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4E17DA-86F5-D5EA-127A-50AB1D2C9959}"/>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291961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0833C6-6587-001F-741F-029393A113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6E21269-9663-BA0A-27F9-44C1F0874D7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9A5A966-CCA1-E7E5-4413-7B0C289CFBA5}"/>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A8E8A4B7-1053-F583-7DC6-35AD6D55567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9E75FD1-DC24-3AD0-D04D-F7A11B43F5DD}"/>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815897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F9F45-8CF4-F35B-9CF2-686B41FD679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CE5CA7B-668D-B7D2-E7C5-8C10B84B73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AC4A0C3-DA41-902B-C065-F88413A0DED8}"/>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E787D07F-AB82-317D-B454-24496B8DAE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C61608F-5424-29C3-5587-DBC7D5B02FD4}"/>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414618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4297A5-2902-8539-8213-2528B0F9C07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253E6C3-F6ED-4513-9858-E736BB97D77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FF8FDA-031E-43FB-E37F-0A8434D6E79E}"/>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7F4CDD2-DCD1-F5CD-3B3F-8339350CD05B}"/>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6" name="Fußzeilenplatzhalter 5">
            <a:extLst>
              <a:ext uri="{FF2B5EF4-FFF2-40B4-BE49-F238E27FC236}">
                <a16:creationId xmlns:a16="http://schemas.microsoft.com/office/drawing/2014/main" id="{EE3CECFF-2A02-0AF2-AA6A-D3B02C88ED9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81CC3DC-D94B-DAFA-A23C-562477AED241}"/>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245567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3BF609-C987-D448-79D3-30A014263D4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E716F9E-4E94-8F6F-7315-F70C164BFF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4670A9F-2842-798B-CBD9-5F881F64AB3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8A0917B-80D0-0036-8FC7-D8C9B727D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7F42F66-F8C5-AA1D-98F7-E5ED1E521AD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596BBB30-F939-A23E-2AD4-2E0EC781EC99}"/>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8" name="Fußzeilenplatzhalter 7">
            <a:extLst>
              <a:ext uri="{FF2B5EF4-FFF2-40B4-BE49-F238E27FC236}">
                <a16:creationId xmlns:a16="http://schemas.microsoft.com/office/drawing/2014/main" id="{5970022C-8057-E266-EC94-50EB5ED6E59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129817B-2430-512D-15C1-7C2164F0D635}"/>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293646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919FBC-DA8B-5956-7906-6521298598B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3A89A42-DC3B-D8A2-372E-FD6CD49AB8E8}"/>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4" name="Fußzeilenplatzhalter 3">
            <a:extLst>
              <a:ext uri="{FF2B5EF4-FFF2-40B4-BE49-F238E27FC236}">
                <a16:creationId xmlns:a16="http://schemas.microsoft.com/office/drawing/2014/main" id="{0F64E1F7-7EE7-5DAA-E0B1-4235C18C1F5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929FA50-DE27-7512-D8E0-B7125915B096}"/>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36537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C8857D5-A1F1-90EF-DD39-F1BBDBB0F583}"/>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3" name="Fußzeilenplatzhalter 2">
            <a:extLst>
              <a:ext uri="{FF2B5EF4-FFF2-40B4-BE49-F238E27FC236}">
                <a16:creationId xmlns:a16="http://schemas.microsoft.com/office/drawing/2014/main" id="{546C83C1-331E-3753-A038-EE8A439D8ECC}"/>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C479890-796B-A46B-7488-3493E37F352D}"/>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91888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F93821-05BD-8B1C-1D13-CDB222F2902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A0C1799-D58A-6896-30BB-F1471E1D4B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BD967E5-7C3F-0D90-4342-E9CA201A4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B9F95CE-59D8-7377-15DD-E41DC460B9A0}"/>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6" name="Fußzeilenplatzhalter 5">
            <a:extLst>
              <a:ext uri="{FF2B5EF4-FFF2-40B4-BE49-F238E27FC236}">
                <a16:creationId xmlns:a16="http://schemas.microsoft.com/office/drawing/2014/main" id="{84A2FA16-26EA-863E-4650-3DE6E792B71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62E64C-D633-75D4-D8D3-7916D69703A6}"/>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73078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B0A7D-C611-A9F1-AD85-F63422EC76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636F613-8112-732C-187F-5D8269B4BD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F840C22-17AF-FF0A-F1AD-1C3A31ACF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79F9495-46F9-E151-61BA-D3B1799B3E93}"/>
              </a:ext>
            </a:extLst>
          </p:cNvPr>
          <p:cNvSpPr>
            <a:spLocks noGrp="1"/>
          </p:cNvSpPr>
          <p:nvPr>
            <p:ph type="dt" sz="half" idx="10"/>
          </p:nvPr>
        </p:nvSpPr>
        <p:spPr/>
        <p:txBody>
          <a:bodyPr/>
          <a:lstStyle/>
          <a:p>
            <a:fld id="{8BC0FD66-3CDF-4447-B68E-CC592D15CE0E}" type="datetimeFigureOut">
              <a:rPr lang="de-DE" smtClean="0"/>
              <a:t>11.12.2024</a:t>
            </a:fld>
            <a:endParaRPr lang="de-DE"/>
          </a:p>
        </p:txBody>
      </p:sp>
      <p:sp>
        <p:nvSpPr>
          <p:cNvPr id="6" name="Fußzeilenplatzhalter 5">
            <a:extLst>
              <a:ext uri="{FF2B5EF4-FFF2-40B4-BE49-F238E27FC236}">
                <a16:creationId xmlns:a16="http://schemas.microsoft.com/office/drawing/2014/main" id="{8CC159A8-6103-039B-CB08-28F2AB32FA3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F2E9802-B687-B336-F27D-B39E6D26B235}"/>
              </a:ext>
            </a:extLst>
          </p:cNvPr>
          <p:cNvSpPr>
            <a:spLocks noGrp="1"/>
          </p:cNvSpPr>
          <p:nvPr>
            <p:ph type="sldNum" sz="quarter" idx="12"/>
          </p:nvPr>
        </p:nvSpPr>
        <p:spPr/>
        <p:txBody>
          <a:bodyPr/>
          <a:lstStyle/>
          <a:p>
            <a:fld id="{6A82D7F9-F85E-4AC8-B016-676C8F25BCE5}" type="slidenum">
              <a:rPr lang="de-DE" smtClean="0"/>
              <a:t>‹Nr.›</a:t>
            </a:fld>
            <a:endParaRPr lang="de-DE"/>
          </a:p>
        </p:txBody>
      </p:sp>
    </p:spTree>
    <p:extLst>
      <p:ext uri="{BB962C8B-B14F-4D97-AF65-F5344CB8AC3E}">
        <p14:creationId xmlns:p14="http://schemas.microsoft.com/office/powerpoint/2010/main" val="3655438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B3BA390-781B-ECB5-E381-2808AA94C8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DC1E04C-9C4A-7950-B2EC-4ED63020B2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FBF7835-0858-E569-DF61-FF19C004C5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BC0FD66-3CDF-4447-B68E-CC592D15CE0E}" type="datetimeFigureOut">
              <a:rPr lang="de-DE" smtClean="0"/>
              <a:t>11.12.2024</a:t>
            </a:fld>
            <a:endParaRPr lang="de-DE"/>
          </a:p>
        </p:txBody>
      </p:sp>
      <p:sp>
        <p:nvSpPr>
          <p:cNvPr id="5" name="Fußzeilenplatzhalter 4">
            <a:extLst>
              <a:ext uri="{FF2B5EF4-FFF2-40B4-BE49-F238E27FC236}">
                <a16:creationId xmlns:a16="http://schemas.microsoft.com/office/drawing/2014/main" id="{103C1979-7F9B-0EFC-A975-807A8EEF20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1B55077E-BD36-AA6A-2650-7ED6273B0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82D7F9-F85E-4AC8-B016-676C8F25BCE5}" type="slidenum">
              <a:rPr lang="de-DE" smtClean="0"/>
              <a:t>‹Nr.›</a:t>
            </a:fld>
            <a:endParaRPr lang="de-DE"/>
          </a:p>
        </p:txBody>
      </p:sp>
    </p:spTree>
    <p:extLst>
      <p:ext uri="{BB962C8B-B14F-4D97-AF65-F5344CB8AC3E}">
        <p14:creationId xmlns:p14="http://schemas.microsoft.com/office/powerpoint/2010/main" val="3580423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kv-spitzenverband.de/pflegeversicherung/kompetenzzentrum_125b_sgb_xi/kompetenzzentrum_d_p_125b.js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kv-spitzenverband.de/media/dokumente/pflegeversicherung/kompetenzzentrum_digi_pflege/Praxisinterview_mit_Herrn_Nimrich_zum_Thema_KIM_in_der_Langzeitpfleg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ti-score.de/kim/pfleg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connext.de/themen/kim.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kv-spitzenverband.de/pflegeversicherung/kompetenzzentrum_125b_sgb_xi/kdp_ressourenpool/kdp_materialien/kdp_schulungsmaterialien.j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6.xml.rels><?xml version="1.0" encoding="UTF-8" standalone="yes"?>
<Relationships xmlns="http://schemas.openxmlformats.org/package/2006/relationships"><Relationship Id="rId3" Type="http://schemas.openxmlformats.org/officeDocument/2006/relationships/hyperlink" Target="https://www.gkv-spitzenverband.de/pflegeversicherung/kompetenzzentrum_125b_sgb_xi/kdp_ressourenpool/ti_ressourcenpool.jsp"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20727D-4115-21F1-92B2-41D7B680691A}"/>
              </a:ext>
            </a:extLst>
          </p:cNvPr>
          <p:cNvSpPr>
            <a:spLocks noGrp="1"/>
          </p:cNvSpPr>
          <p:nvPr>
            <p:ph type="ctrTitle"/>
          </p:nvPr>
        </p:nvSpPr>
        <p:spPr/>
        <p:txBody>
          <a:bodyPr>
            <a:normAutofit fontScale="90000"/>
          </a:bodyPr>
          <a:lstStyle/>
          <a:p>
            <a:r>
              <a:rPr lang="de-DE" dirty="0"/>
              <a:t>Musterpräsentation</a:t>
            </a:r>
            <a:br>
              <a:rPr lang="de-DE" dirty="0"/>
            </a:br>
            <a:r>
              <a:rPr lang="de-DE" dirty="0"/>
              <a:t>„Die TI-Fachanwendung KIM“</a:t>
            </a:r>
          </a:p>
        </p:txBody>
      </p:sp>
      <p:sp>
        <p:nvSpPr>
          <p:cNvPr id="3" name="Untertitel 2">
            <a:extLst>
              <a:ext uri="{FF2B5EF4-FFF2-40B4-BE49-F238E27FC236}">
                <a16:creationId xmlns:a16="http://schemas.microsoft.com/office/drawing/2014/main" id="{35FDDA5D-FF31-206D-06F1-16DDB0E84EFB}"/>
              </a:ext>
            </a:extLst>
          </p:cNvPr>
          <p:cNvSpPr>
            <a:spLocks noGrp="1"/>
          </p:cNvSpPr>
          <p:nvPr>
            <p:ph type="subTitle" idx="1"/>
          </p:nvPr>
        </p:nvSpPr>
        <p:spPr/>
        <p:txBody>
          <a:bodyPr>
            <a:normAutofit lnSpcReduction="10000"/>
          </a:bodyPr>
          <a:lstStyle/>
          <a:p>
            <a:r>
              <a:rPr lang="de-DE" dirty="0"/>
              <a:t>Ein Angebot des </a:t>
            </a:r>
            <a:r>
              <a:rPr lang="de-DE" dirty="0">
                <a:hlinkClick r:id="rId3"/>
              </a:rPr>
              <a:t>Kompetenzzentrums Digitalisierung und Pflege</a:t>
            </a:r>
            <a:endParaRPr lang="de-DE" dirty="0"/>
          </a:p>
          <a:p>
            <a:endParaRPr lang="de-DE" dirty="0"/>
          </a:p>
          <a:p>
            <a:r>
              <a:rPr lang="de-DE" dirty="0"/>
              <a:t>Version 1.1</a:t>
            </a:r>
          </a:p>
          <a:p>
            <a:r>
              <a:rPr lang="de-DE" dirty="0"/>
              <a:t>Stand 10.12.2024</a:t>
            </a:r>
          </a:p>
        </p:txBody>
      </p:sp>
    </p:spTree>
    <p:extLst>
      <p:ext uri="{BB962C8B-B14F-4D97-AF65-F5344CB8AC3E}">
        <p14:creationId xmlns:p14="http://schemas.microsoft.com/office/powerpoint/2010/main" val="833190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6BEA3-0C42-3FA9-FB8F-6F493BA693D4}"/>
              </a:ext>
            </a:extLst>
          </p:cNvPr>
          <p:cNvSpPr>
            <a:spLocks noGrp="1"/>
          </p:cNvSpPr>
          <p:nvPr>
            <p:ph type="title"/>
          </p:nvPr>
        </p:nvSpPr>
        <p:spPr/>
        <p:txBody>
          <a:bodyPr/>
          <a:lstStyle/>
          <a:p>
            <a:r>
              <a:rPr lang="de-DE" dirty="0"/>
              <a:t>Was ist KIM?</a:t>
            </a:r>
          </a:p>
        </p:txBody>
      </p:sp>
      <p:sp>
        <p:nvSpPr>
          <p:cNvPr id="3" name="Inhaltsplatzhalter 2">
            <a:extLst>
              <a:ext uri="{FF2B5EF4-FFF2-40B4-BE49-F238E27FC236}">
                <a16:creationId xmlns:a16="http://schemas.microsoft.com/office/drawing/2014/main" id="{5726D343-67C4-6A3D-8783-A19923A41767}"/>
              </a:ext>
            </a:extLst>
          </p:cNvPr>
          <p:cNvSpPr>
            <a:spLocks noGrp="1"/>
          </p:cNvSpPr>
          <p:nvPr>
            <p:ph idx="1"/>
          </p:nvPr>
        </p:nvSpPr>
        <p:spPr/>
        <p:txBody>
          <a:bodyPr>
            <a:normAutofit lnSpcReduction="10000"/>
          </a:bodyPr>
          <a:lstStyle/>
          <a:p>
            <a:r>
              <a:rPr lang="de-DE" dirty="0"/>
              <a:t>Gehört zu den Fachanwendungen der Telematikinfrastruktur (TI)</a:t>
            </a:r>
          </a:p>
          <a:p>
            <a:endParaRPr lang="de-DE" dirty="0"/>
          </a:p>
          <a:p>
            <a:r>
              <a:rPr lang="de-DE" dirty="0"/>
              <a:t>Funktioniert technisch ähnlich wie ein E-Mail-Programm</a:t>
            </a:r>
          </a:p>
          <a:p>
            <a:endParaRPr lang="de-DE" dirty="0"/>
          </a:p>
          <a:p>
            <a:r>
              <a:rPr lang="de-DE" dirty="0"/>
              <a:t>KIM-Nachrichten werden zusätzlich signiert, verschlüsselt und gesichert über die TI übertragen</a:t>
            </a:r>
          </a:p>
          <a:p>
            <a:endParaRPr lang="de-DE" dirty="0"/>
          </a:p>
          <a:p>
            <a:r>
              <a:rPr lang="de-DE" dirty="0"/>
              <a:t>Ein zentrales Kommunikationsmedium für den digitalen sektorenübergreifenden Informations- und Datenaustausch im Gesundheits- und Pflegewesen</a:t>
            </a:r>
          </a:p>
        </p:txBody>
      </p:sp>
      <p:sp>
        <p:nvSpPr>
          <p:cNvPr id="4" name="Fußzeilenplatzhalter 3">
            <a:extLst>
              <a:ext uri="{FF2B5EF4-FFF2-40B4-BE49-F238E27FC236}">
                <a16:creationId xmlns:a16="http://schemas.microsoft.com/office/drawing/2014/main" id="{7A636315-4186-E41F-56F1-0D050AF16632}"/>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413519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04ACB0-0EA7-3741-0116-6BF9D239C532}"/>
              </a:ext>
            </a:extLst>
          </p:cNvPr>
          <p:cNvSpPr>
            <a:spLocks noGrp="1"/>
          </p:cNvSpPr>
          <p:nvPr>
            <p:ph type="title"/>
          </p:nvPr>
        </p:nvSpPr>
        <p:spPr/>
        <p:txBody>
          <a:bodyPr/>
          <a:lstStyle/>
          <a:p>
            <a:r>
              <a:rPr lang="de-DE" dirty="0"/>
              <a:t>Nutzungsszenarien für KIM</a:t>
            </a:r>
          </a:p>
        </p:txBody>
      </p:sp>
      <p:sp>
        <p:nvSpPr>
          <p:cNvPr id="3" name="Inhaltsplatzhalter 2">
            <a:extLst>
              <a:ext uri="{FF2B5EF4-FFF2-40B4-BE49-F238E27FC236}">
                <a16:creationId xmlns:a16="http://schemas.microsoft.com/office/drawing/2014/main" id="{63279A26-74F0-6717-EE42-A8ECA8ADE663}"/>
              </a:ext>
            </a:extLst>
          </p:cNvPr>
          <p:cNvSpPr>
            <a:spLocks noGrp="1"/>
          </p:cNvSpPr>
          <p:nvPr>
            <p:ph idx="1"/>
          </p:nvPr>
        </p:nvSpPr>
        <p:spPr/>
        <p:txBody>
          <a:bodyPr/>
          <a:lstStyle/>
          <a:p>
            <a:pPr marL="0" indent="0">
              <a:buNone/>
            </a:pPr>
            <a:r>
              <a:rPr lang="de-DE" dirty="0"/>
              <a:t>Kommunikation z. B. mit Arztpraxen, Apotheken, Krankenhäusern, Krankenkassen und anderen Pflegeeinrichtungen</a:t>
            </a:r>
          </a:p>
          <a:p>
            <a:pPr marL="0" indent="0">
              <a:buNone/>
            </a:pPr>
            <a:endParaRPr lang="de-DE" dirty="0"/>
          </a:p>
          <a:p>
            <a:r>
              <a:rPr lang="de-DE" dirty="0"/>
              <a:t>Kommunikation mit anderen Leistungserbringern (Freitext)</a:t>
            </a:r>
          </a:p>
          <a:p>
            <a:r>
              <a:rPr lang="de-DE" dirty="0"/>
              <a:t>Direkter Datenaustausch (Vitaldaten, Medikationspläne, Überleitungsbögen)</a:t>
            </a:r>
          </a:p>
          <a:p>
            <a:r>
              <a:rPr lang="de-DE" dirty="0"/>
              <a:t>Austausch E-Rezept-Token mit Arztpraxen und Apotheken</a:t>
            </a:r>
          </a:p>
          <a:p>
            <a:r>
              <a:rPr lang="de-DE" dirty="0"/>
              <a:t>Vollelektronische Leistungsabrechnung mit den Pflegekassen (Für bestimmte Leistungsarten ab Februar 2025 möglich)</a:t>
            </a:r>
          </a:p>
          <a:p>
            <a:pPr marL="0" indent="0">
              <a:buNone/>
            </a:pPr>
            <a:endParaRPr lang="de-DE" dirty="0"/>
          </a:p>
        </p:txBody>
      </p:sp>
      <p:sp>
        <p:nvSpPr>
          <p:cNvPr id="4" name="Fußzeilenplatzhalter 3">
            <a:extLst>
              <a:ext uri="{FF2B5EF4-FFF2-40B4-BE49-F238E27FC236}">
                <a16:creationId xmlns:a16="http://schemas.microsoft.com/office/drawing/2014/main" id="{C9E72FB7-5AAB-D692-04FF-3166B1E2EF50}"/>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3829923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9E043-0105-3452-08AE-332FE8B95EB9}"/>
              </a:ext>
            </a:extLst>
          </p:cNvPr>
          <p:cNvSpPr>
            <a:spLocks noGrp="1"/>
          </p:cNvSpPr>
          <p:nvPr>
            <p:ph type="title"/>
          </p:nvPr>
        </p:nvSpPr>
        <p:spPr/>
        <p:txBody>
          <a:bodyPr/>
          <a:lstStyle/>
          <a:p>
            <a:r>
              <a:rPr lang="de-DE"/>
              <a:t>Veränderte Kommunikationsprozesse </a:t>
            </a:r>
          </a:p>
        </p:txBody>
      </p:sp>
      <p:sp>
        <p:nvSpPr>
          <p:cNvPr id="3" name="Inhaltsplatzhalter 2">
            <a:extLst>
              <a:ext uri="{FF2B5EF4-FFF2-40B4-BE49-F238E27FC236}">
                <a16:creationId xmlns:a16="http://schemas.microsoft.com/office/drawing/2014/main" id="{0A97E24D-D059-E77D-1921-9819C19F270F}"/>
              </a:ext>
            </a:extLst>
          </p:cNvPr>
          <p:cNvSpPr>
            <a:spLocks noGrp="1"/>
          </p:cNvSpPr>
          <p:nvPr>
            <p:ph idx="1"/>
          </p:nvPr>
        </p:nvSpPr>
        <p:spPr/>
        <p:txBody>
          <a:bodyPr>
            <a:normAutofit fontScale="85000" lnSpcReduction="20000"/>
          </a:bodyPr>
          <a:lstStyle/>
          <a:p>
            <a:r>
              <a:rPr lang="de-DE" dirty="0"/>
              <a:t>Durch den Einsatz der TI können sich etablierte Kommunikationsprozesse im Gesundheits- und Pflegewesen verändern und so die Prozesse optimieren</a:t>
            </a:r>
          </a:p>
          <a:p>
            <a:endParaRPr lang="de-DE" dirty="0"/>
          </a:p>
          <a:p>
            <a:r>
              <a:rPr lang="de-DE" dirty="0"/>
              <a:t>Statt Fax, Briefpost oder Telefon stehen mit den TI-Fachanwendungen nun Möglichkeiten für eine digitale Kommunikation zur Verfügung</a:t>
            </a:r>
          </a:p>
          <a:p>
            <a:endParaRPr lang="de-DE" dirty="0"/>
          </a:p>
          <a:p>
            <a:r>
              <a:rPr lang="de-DE" dirty="0"/>
              <a:t>Auf den nachfolgenden Folien werden die Unterschiede vertieft grafisch dargestellt und die Vorteile des digitalen sowie die Nachteile des analogen Prozesses aufgezeigt</a:t>
            </a:r>
          </a:p>
          <a:p>
            <a:endParaRPr lang="de-DE" dirty="0"/>
          </a:p>
          <a:p>
            <a:r>
              <a:rPr lang="de-DE" dirty="0"/>
              <a:t>Die Darstellungen zeigen die Prozesse im Zusammenhang mit dem Einsatz der TI-Fachanwendungen für den Datenaustausch mit Arztpraxen sowie bei der Medikamentenverschreibung </a:t>
            </a:r>
          </a:p>
        </p:txBody>
      </p:sp>
      <p:sp>
        <p:nvSpPr>
          <p:cNvPr id="4" name="Fußzeilenplatzhalter 3">
            <a:extLst>
              <a:ext uri="{FF2B5EF4-FFF2-40B4-BE49-F238E27FC236}">
                <a16:creationId xmlns:a16="http://schemas.microsoft.com/office/drawing/2014/main" id="{DEAC98FB-5D32-DBEB-AFE1-EBD619760342}"/>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790613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482D5-969B-7DF4-5111-F06D7BE6195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3B3D427-D036-1AF7-AEF3-DA3DC3CDC19A}"/>
              </a:ext>
            </a:extLst>
          </p:cNvPr>
          <p:cNvSpPr>
            <a:spLocks noGrp="1"/>
          </p:cNvSpPr>
          <p:nvPr>
            <p:ph type="title"/>
          </p:nvPr>
        </p:nvSpPr>
        <p:spPr/>
        <p:txBody>
          <a:bodyPr/>
          <a:lstStyle/>
          <a:p>
            <a:r>
              <a:rPr lang="de-DE"/>
              <a:t>Umsetzungsideen aus der Praxis für TI-Anwendungen</a:t>
            </a:r>
          </a:p>
        </p:txBody>
      </p:sp>
      <p:sp>
        <p:nvSpPr>
          <p:cNvPr id="3" name="Inhaltsplatzhalter 2">
            <a:extLst>
              <a:ext uri="{FF2B5EF4-FFF2-40B4-BE49-F238E27FC236}">
                <a16:creationId xmlns:a16="http://schemas.microsoft.com/office/drawing/2014/main" id="{A5C2F58B-43CC-D85B-9AD7-6818E9011777}"/>
              </a:ext>
            </a:extLst>
          </p:cNvPr>
          <p:cNvSpPr>
            <a:spLocks noGrp="1"/>
          </p:cNvSpPr>
          <p:nvPr>
            <p:ph idx="1"/>
          </p:nvPr>
        </p:nvSpPr>
        <p:spPr/>
        <p:txBody>
          <a:bodyPr>
            <a:normAutofit fontScale="77500" lnSpcReduction="20000"/>
          </a:bodyPr>
          <a:lstStyle/>
          <a:p>
            <a:r>
              <a:rPr lang="de-DE"/>
              <a:t>Die folgenden Grafiken zeigen die Idee einer exemplarischen Umsetzung eines Prozesses der sektorenübergreifenden Kommunikation Einsatz von TI-Anwendungen in einer Pflegeeinrichtung</a:t>
            </a:r>
          </a:p>
          <a:p>
            <a:endParaRPr lang="de-DE"/>
          </a:p>
          <a:p>
            <a:r>
              <a:rPr lang="de-DE"/>
              <a:t>Grundlage sind die Erfahrungen im Rahmen eines Praxisinterviews:</a:t>
            </a:r>
            <a:br>
              <a:rPr lang="de-DE"/>
            </a:br>
            <a:r>
              <a:rPr lang="de-DE">
                <a:hlinkClick r:id="rId3"/>
              </a:rPr>
              <a:t>Praxisinterview mit Herrn Nimrich zum Thema KIM in der Langzeitpflege</a:t>
            </a:r>
            <a:endParaRPr lang="de-DE"/>
          </a:p>
          <a:p>
            <a:endParaRPr lang="de-DE"/>
          </a:p>
          <a:p>
            <a:r>
              <a:rPr lang="de-DE"/>
              <a:t>Es werden zwei Kommunikationsprozesse verglichen:</a:t>
            </a:r>
          </a:p>
          <a:p>
            <a:pPr lvl="1"/>
            <a:r>
              <a:rPr lang="de-DE"/>
              <a:t>Sektorenübergreifende Kommunikation via FAX (hier „analoger Prozess“)</a:t>
            </a:r>
          </a:p>
          <a:p>
            <a:pPr lvl="1"/>
            <a:r>
              <a:rPr lang="de-DE"/>
              <a:t>Sektorenübergreifende Kommunikation via KIM (hier „digitaler Prozess“)</a:t>
            </a:r>
          </a:p>
          <a:p>
            <a:pPr marL="0" indent="0">
              <a:buNone/>
            </a:pPr>
            <a:endParaRPr lang="de-DE"/>
          </a:p>
          <a:p>
            <a:r>
              <a:rPr lang="de-DE"/>
              <a:t>Hinweis: Wie erfolgreich sich die dargestellten Prozesse individuell umsetzen lassen ist von mehreren Faktoren abhängig (u. a. der freiwilligen Mitwirkung der ärztlichen Personen, sowie des Funktionsumfangs der Praxissoftware)</a:t>
            </a:r>
          </a:p>
        </p:txBody>
      </p:sp>
      <p:sp>
        <p:nvSpPr>
          <p:cNvPr id="4" name="Fußzeilenplatzhalter 3">
            <a:extLst>
              <a:ext uri="{FF2B5EF4-FFF2-40B4-BE49-F238E27FC236}">
                <a16:creationId xmlns:a16="http://schemas.microsoft.com/office/drawing/2014/main" id="{4A9E2459-14E5-1CB8-67AD-326D28A52503}"/>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1200056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F86810-FCD0-89B3-0B97-3C1A1C707BA2}"/>
              </a:ext>
            </a:extLst>
          </p:cNvPr>
          <p:cNvSpPr>
            <a:spLocks noGrp="1"/>
          </p:cNvSpPr>
          <p:nvPr>
            <p:ph type="title"/>
          </p:nvPr>
        </p:nvSpPr>
        <p:spPr/>
        <p:txBody>
          <a:bodyPr>
            <a:normAutofit/>
          </a:bodyPr>
          <a:lstStyle/>
          <a:p>
            <a:r>
              <a:rPr lang="de-DE"/>
              <a:t>Analoger Kommunikationsprozess via Fax</a:t>
            </a:r>
          </a:p>
        </p:txBody>
      </p:sp>
      <p:sp>
        <p:nvSpPr>
          <p:cNvPr id="5" name="Fußzeilenplatzhalter 4">
            <a:extLst>
              <a:ext uri="{FF2B5EF4-FFF2-40B4-BE49-F238E27FC236}">
                <a16:creationId xmlns:a16="http://schemas.microsoft.com/office/drawing/2014/main" id="{664AB675-4808-083E-6B98-79DFA04CE942}"/>
              </a:ext>
            </a:extLst>
          </p:cNvPr>
          <p:cNvSpPr>
            <a:spLocks noGrp="1"/>
          </p:cNvSpPr>
          <p:nvPr>
            <p:ph type="ftr" sz="quarter" idx="11"/>
          </p:nvPr>
        </p:nvSpPr>
        <p:spPr/>
        <p:txBody>
          <a:bodyPr/>
          <a:lstStyle/>
          <a:p>
            <a:r>
              <a:rPr lang="de-DE"/>
              <a:t>Grundlagenfolie</a:t>
            </a:r>
          </a:p>
        </p:txBody>
      </p:sp>
      <p:graphicFrame>
        <p:nvGraphicFramePr>
          <p:cNvPr id="6" name="Diagramm 5">
            <a:extLst>
              <a:ext uri="{FF2B5EF4-FFF2-40B4-BE49-F238E27FC236}">
                <a16:creationId xmlns:a16="http://schemas.microsoft.com/office/drawing/2014/main" id="{A71EC889-A5D4-C25D-3B4D-D571B1419B43}"/>
              </a:ext>
            </a:extLst>
          </p:cNvPr>
          <p:cNvGraphicFramePr/>
          <p:nvPr/>
        </p:nvGraphicFramePr>
        <p:xfrm>
          <a:off x="209865" y="1690687"/>
          <a:ext cx="8640000" cy="414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feld 8">
            <a:extLst>
              <a:ext uri="{FF2B5EF4-FFF2-40B4-BE49-F238E27FC236}">
                <a16:creationId xmlns:a16="http://schemas.microsoft.com/office/drawing/2014/main" id="{ABA64BF0-7B15-7618-4499-C42EBC9FD969}"/>
              </a:ext>
            </a:extLst>
          </p:cNvPr>
          <p:cNvSpPr txBox="1"/>
          <p:nvPr/>
        </p:nvSpPr>
        <p:spPr>
          <a:xfrm>
            <a:off x="9019910" y="2705725"/>
            <a:ext cx="3172090" cy="1446550"/>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a:ln>
                  <a:noFill/>
                </a:ln>
                <a:solidFill>
                  <a:srgbClr val="B10F17"/>
                </a:solidFill>
                <a:effectLst/>
                <a:uLnTx/>
                <a:uFillTx/>
                <a:latin typeface="+mj-lt"/>
                <a:ea typeface="GKV Open" pitchFamily="2" charset="0"/>
                <a:cs typeface="GKV Open" pitchFamily="2" charset="0"/>
              </a:rPr>
              <a:t>Die Nachteile auf einen Blick:</a:t>
            </a: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1200" cap="none" spc="0" normalizeH="0" baseline="0" noProof="0">
                <a:ln>
                  <a:noFill/>
                </a:ln>
                <a:solidFill>
                  <a:srgbClr val="B10F17"/>
                </a:solidFill>
                <a:effectLst/>
                <a:uLnTx/>
                <a:uFillTx/>
                <a:latin typeface="+mj-lt"/>
                <a:ea typeface="GKV Open" pitchFamily="2" charset="0"/>
                <a:cs typeface="GKV Open" pitchFamily="2" charset="0"/>
              </a:rPr>
              <a:t>Hoher  Aufwand</a:t>
            </a: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1200" cap="none" spc="0" normalizeH="0" baseline="0" noProof="0">
                <a:ln>
                  <a:noFill/>
                </a:ln>
                <a:solidFill>
                  <a:srgbClr val="B10F17"/>
                </a:solidFill>
                <a:effectLst/>
                <a:uLnTx/>
                <a:uFillTx/>
                <a:latin typeface="+mj-lt"/>
                <a:ea typeface="GKV Open" pitchFamily="2" charset="0"/>
                <a:cs typeface="GKV Open" pitchFamily="2" charset="0"/>
              </a:rPr>
              <a:t>Zeitverlust</a:t>
            </a: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1200" cap="none" spc="0" normalizeH="0" baseline="0" noProof="0">
                <a:ln>
                  <a:noFill/>
                </a:ln>
                <a:solidFill>
                  <a:srgbClr val="B10F17"/>
                </a:solidFill>
                <a:effectLst/>
                <a:uLnTx/>
                <a:uFillTx/>
                <a:latin typeface="+mj-lt"/>
                <a:ea typeface="GKV Open" pitchFamily="2" charset="0"/>
                <a:cs typeface="GKV Open" pitchFamily="2" charset="0"/>
              </a:rPr>
              <a:t>Doppeldokumentation</a:t>
            </a:r>
          </a:p>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1200" cap="none" spc="0" normalizeH="0" baseline="0" noProof="0">
                <a:ln>
                  <a:noFill/>
                </a:ln>
                <a:solidFill>
                  <a:srgbClr val="B10F17"/>
                </a:solidFill>
                <a:effectLst/>
                <a:uLnTx/>
                <a:uFillTx/>
                <a:latin typeface="+mj-lt"/>
                <a:ea typeface="GKV Open" pitchFamily="2" charset="0"/>
                <a:cs typeface="GKV Open" pitchFamily="2" charset="0"/>
              </a:rPr>
              <a:t>Datenschutzrisiko</a:t>
            </a:r>
          </a:p>
        </p:txBody>
      </p:sp>
      <p:sp>
        <p:nvSpPr>
          <p:cNvPr id="10" name="Fußzeilenplatzhalter 3">
            <a:extLst>
              <a:ext uri="{FF2B5EF4-FFF2-40B4-BE49-F238E27FC236}">
                <a16:creationId xmlns:a16="http://schemas.microsoft.com/office/drawing/2014/main" id="{D18E61A1-2011-2D6A-8552-35B4B5DD0C88}"/>
              </a:ext>
            </a:extLst>
          </p:cNvPr>
          <p:cNvSpPr txBox="1">
            <a:spLocks/>
          </p:cNvSpPr>
          <p:nvPr/>
        </p:nvSpPr>
        <p:spPr>
          <a:xfrm>
            <a:off x="1835150" y="5860691"/>
            <a:ext cx="8584409" cy="252000"/>
          </a:xfrm>
          <a:prstGeom prst="rect">
            <a:avLst/>
          </a:prstGeom>
        </p:spPr>
        <p:txBody>
          <a:bodyPr vert="horz" lIns="0" tIns="0" rIns="0" bIns="0" rtlCol="0" anchor="b" anchorCtr="0"/>
          <a:lstStyle>
            <a:defPPr>
              <a:defRPr lang="de-DE"/>
            </a:defPPr>
            <a:lvl1pPr marL="0" algn="r" defTabSz="914400" rtl="0" eaLnBrk="1" latinLnBrk="0" hangingPunct="1">
              <a:defRPr sz="800" kern="1200" cap="none" baseline="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1200">
                <a:solidFill>
                  <a:srgbClr val="000000"/>
                </a:solidFill>
                <a:latin typeface="+mj-lt"/>
              </a:rPr>
              <a:t>Quelle: Eigene Darstellung GKV-Spitzenverband</a:t>
            </a:r>
          </a:p>
        </p:txBody>
      </p:sp>
    </p:spTree>
    <p:extLst>
      <p:ext uri="{BB962C8B-B14F-4D97-AF65-F5344CB8AC3E}">
        <p14:creationId xmlns:p14="http://schemas.microsoft.com/office/powerpoint/2010/main" val="3689618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F86810-FCD0-89B3-0B97-3C1A1C707BA2}"/>
              </a:ext>
            </a:extLst>
          </p:cNvPr>
          <p:cNvSpPr>
            <a:spLocks noGrp="1"/>
          </p:cNvSpPr>
          <p:nvPr>
            <p:ph type="title"/>
          </p:nvPr>
        </p:nvSpPr>
        <p:spPr/>
        <p:txBody>
          <a:bodyPr>
            <a:normAutofit/>
          </a:bodyPr>
          <a:lstStyle/>
          <a:p>
            <a:r>
              <a:rPr lang="de-DE" sz="4400">
                <a:ea typeface="GKV Open" pitchFamily="2" charset="0"/>
                <a:cs typeface="GKV Open" pitchFamily="2" charset="0"/>
              </a:rPr>
              <a:t>Digitaler Kommunikationsprozess via KIM</a:t>
            </a:r>
            <a:endParaRPr lang="de-DE"/>
          </a:p>
        </p:txBody>
      </p:sp>
      <p:sp>
        <p:nvSpPr>
          <p:cNvPr id="10" name="Textfeld 9">
            <a:extLst>
              <a:ext uri="{FF2B5EF4-FFF2-40B4-BE49-F238E27FC236}">
                <a16:creationId xmlns:a16="http://schemas.microsoft.com/office/drawing/2014/main" id="{0424D735-62E0-E023-FE4F-6EC567CFA499}"/>
              </a:ext>
            </a:extLst>
          </p:cNvPr>
          <p:cNvSpPr txBox="1"/>
          <p:nvPr/>
        </p:nvSpPr>
        <p:spPr>
          <a:xfrm>
            <a:off x="9029865" y="2702740"/>
            <a:ext cx="3012306" cy="2277547"/>
          </a:xfrm>
          <a:prstGeom prst="rect">
            <a:avLst/>
          </a:prstGeom>
          <a:noFill/>
          <a:ln w="19050">
            <a:noFill/>
          </a:ln>
        </p:spPr>
        <p:txBody>
          <a:bodyPr wrap="square" rtlCol="0">
            <a:spAutoFit/>
          </a:bodyPr>
          <a:lstStyle/>
          <a:p>
            <a:r>
              <a:rPr lang="de-DE" sz="1600" b="1">
                <a:solidFill>
                  <a:srgbClr val="6286A4"/>
                </a:solidFill>
                <a:latin typeface="+mj-lt"/>
                <a:ea typeface="GKV Open" pitchFamily="2" charset="0"/>
                <a:cs typeface="GKV Open" pitchFamily="2" charset="0"/>
              </a:rPr>
              <a:t>Die Vorteile auf einen Blick:</a:t>
            </a:r>
          </a:p>
          <a:p>
            <a:pPr marL="285750" indent="-285750">
              <a:buFont typeface="Wingdings" panose="05000000000000000000" pitchFamily="2" charset="2"/>
              <a:buChar char="ü"/>
            </a:pPr>
            <a:r>
              <a:rPr lang="de-DE">
                <a:solidFill>
                  <a:srgbClr val="6286A4"/>
                </a:solidFill>
                <a:latin typeface="+mj-lt"/>
                <a:ea typeface="GKV Open" pitchFamily="2" charset="0"/>
                <a:cs typeface="GKV Open" pitchFamily="2" charset="0"/>
              </a:rPr>
              <a:t>Digitales Adressbuch</a:t>
            </a:r>
          </a:p>
          <a:p>
            <a:pPr marL="285750" indent="-285750">
              <a:buFont typeface="Wingdings" panose="05000000000000000000" pitchFamily="2" charset="2"/>
              <a:buChar char="ü"/>
            </a:pPr>
            <a:r>
              <a:rPr lang="de-DE">
                <a:solidFill>
                  <a:srgbClr val="6286A4"/>
                </a:solidFill>
                <a:latin typeface="+mj-lt"/>
                <a:ea typeface="GKV Open" pitchFamily="2" charset="0"/>
                <a:cs typeface="GKV Open" pitchFamily="2" charset="0"/>
              </a:rPr>
              <a:t>Schnellere Abstimmungsprozesse</a:t>
            </a:r>
          </a:p>
          <a:p>
            <a:pPr marL="285750" indent="-285750">
              <a:buFont typeface="Wingdings" panose="05000000000000000000" pitchFamily="2" charset="2"/>
              <a:buChar char="ü"/>
            </a:pPr>
            <a:r>
              <a:rPr lang="de-DE">
                <a:solidFill>
                  <a:srgbClr val="6286A4"/>
                </a:solidFill>
                <a:latin typeface="+mj-lt"/>
                <a:ea typeface="GKV Open" pitchFamily="2" charset="0"/>
                <a:cs typeface="GKV Open" pitchFamily="2" charset="0"/>
              </a:rPr>
              <a:t>Ressourceneinsparung</a:t>
            </a:r>
          </a:p>
          <a:p>
            <a:pPr marL="285750" indent="-285750">
              <a:buFont typeface="Wingdings" panose="05000000000000000000" pitchFamily="2" charset="2"/>
              <a:buChar char="ü"/>
            </a:pPr>
            <a:r>
              <a:rPr lang="de-DE">
                <a:solidFill>
                  <a:srgbClr val="6286A4"/>
                </a:solidFill>
                <a:latin typeface="+mj-lt"/>
                <a:ea typeface="GKV Open" pitchFamily="2" charset="0"/>
                <a:cs typeface="GKV Open" pitchFamily="2" charset="0"/>
              </a:rPr>
              <a:t>Keine Medienbrüche</a:t>
            </a:r>
          </a:p>
          <a:p>
            <a:pPr marL="285750" indent="-285750">
              <a:buFont typeface="Wingdings" panose="05000000000000000000" pitchFamily="2" charset="2"/>
              <a:buChar char="ü"/>
            </a:pPr>
            <a:r>
              <a:rPr lang="de-DE">
                <a:solidFill>
                  <a:srgbClr val="6286A4"/>
                </a:solidFill>
                <a:latin typeface="+mj-lt"/>
                <a:ea typeface="GKV Open" pitchFamily="2" charset="0"/>
                <a:cs typeface="GKV Open" pitchFamily="2" charset="0"/>
              </a:rPr>
              <a:t>Verschlüsselte Kommunikation</a:t>
            </a:r>
          </a:p>
        </p:txBody>
      </p:sp>
      <p:graphicFrame>
        <p:nvGraphicFramePr>
          <p:cNvPr id="11" name="Diagramm 10">
            <a:extLst>
              <a:ext uri="{FF2B5EF4-FFF2-40B4-BE49-F238E27FC236}">
                <a16:creationId xmlns:a16="http://schemas.microsoft.com/office/drawing/2014/main" id="{D279C474-25E3-17BB-A0AC-11696B8B35F3}"/>
              </a:ext>
            </a:extLst>
          </p:cNvPr>
          <p:cNvGraphicFramePr/>
          <p:nvPr/>
        </p:nvGraphicFramePr>
        <p:xfrm>
          <a:off x="209865" y="1696930"/>
          <a:ext cx="8640000" cy="421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Fußzeilenplatzhalter 3">
            <a:extLst>
              <a:ext uri="{FF2B5EF4-FFF2-40B4-BE49-F238E27FC236}">
                <a16:creationId xmlns:a16="http://schemas.microsoft.com/office/drawing/2014/main" id="{948E19BD-E203-0A3C-BDF8-E90D80037758}"/>
              </a:ext>
            </a:extLst>
          </p:cNvPr>
          <p:cNvSpPr txBox="1">
            <a:spLocks/>
          </p:cNvSpPr>
          <p:nvPr/>
        </p:nvSpPr>
        <p:spPr>
          <a:xfrm>
            <a:off x="1835150" y="5860691"/>
            <a:ext cx="8584409" cy="252000"/>
          </a:xfrm>
          <a:prstGeom prst="rect">
            <a:avLst/>
          </a:prstGeom>
        </p:spPr>
        <p:txBody>
          <a:bodyPr vert="horz" lIns="0" tIns="0" rIns="0" bIns="0" rtlCol="0" anchor="b" anchorCtr="0"/>
          <a:lstStyle>
            <a:defPPr>
              <a:defRPr lang="de-DE"/>
            </a:defPPr>
            <a:lvl1pPr marL="0" algn="r" defTabSz="914400" rtl="0" eaLnBrk="1" latinLnBrk="0" hangingPunct="1">
              <a:defRPr sz="800" kern="1200" cap="none" baseline="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1200">
                <a:solidFill>
                  <a:srgbClr val="000000"/>
                </a:solidFill>
                <a:latin typeface="+mj-lt"/>
              </a:rPr>
              <a:t>Quelle: Eigene Darstellung GKV-Spitzenverband</a:t>
            </a:r>
          </a:p>
        </p:txBody>
      </p:sp>
      <p:sp>
        <p:nvSpPr>
          <p:cNvPr id="3" name="Fußzeilenplatzhalter 4">
            <a:extLst>
              <a:ext uri="{FF2B5EF4-FFF2-40B4-BE49-F238E27FC236}">
                <a16:creationId xmlns:a16="http://schemas.microsoft.com/office/drawing/2014/main" id="{DCD5F95D-4BD7-3253-8C7B-F4BE15A1EBC3}"/>
              </a:ext>
            </a:extLst>
          </p:cNvPr>
          <p:cNvSpPr>
            <a:spLocks noGrp="1"/>
          </p:cNvSpPr>
          <p:nvPr>
            <p:ph type="ftr" sz="quarter" idx="11"/>
          </p:nvPr>
        </p:nvSpPr>
        <p:spPr>
          <a:xfrm>
            <a:off x="4038600" y="6356350"/>
            <a:ext cx="4114800" cy="365125"/>
          </a:xfrm>
        </p:spPr>
        <p:txBody>
          <a:bodyPr/>
          <a:lstStyle/>
          <a:p>
            <a:r>
              <a:rPr lang="de-DE"/>
              <a:t>Grundlagenfolie</a:t>
            </a:r>
          </a:p>
        </p:txBody>
      </p:sp>
    </p:spTree>
    <p:extLst>
      <p:ext uri="{BB962C8B-B14F-4D97-AF65-F5344CB8AC3E}">
        <p14:creationId xmlns:p14="http://schemas.microsoft.com/office/powerpoint/2010/main" val="2733914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9B7946-05AD-BBAA-382C-D1C68F2C4C2E}"/>
              </a:ext>
            </a:extLst>
          </p:cNvPr>
          <p:cNvSpPr>
            <a:spLocks noGrp="1"/>
          </p:cNvSpPr>
          <p:nvPr>
            <p:ph type="title"/>
          </p:nvPr>
        </p:nvSpPr>
        <p:spPr/>
        <p:txBody>
          <a:bodyPr/>
          <a:lstStyle/>
          <a:p>
            <a:r>
              <a:rPr lang="de-DE"/>
              <a:t>Umsetzungsideen aus der Praxis für TI-Anwendungen</a:t>
            </a:r>
          </a:p>
        </p:txBody>
      </p:sp>
      <p:sp>
        <p:nvSpPr>
          <p:cNvPr id="3" name="Inhaltsplatzhalter 2">
            <a:extLst>
              <a:ext uri="{FF2B5EF4-FFF2-40B4-BE49-F238E27FC236}">
                <a16:creationId xmlns:a16="http://schemas.microsoft.com/office/drawing/2014/main" id="{01E3F9C8-8669-3BF8-15B8-685E3387B74E}"/>
              </a:ext>
            </a:extLst>
          </p:cNvPr>
          <p:cNvSpPr>
            <a:spLocks noGrp="1"/>
          </p:cNvSpPr>
          <p:nvPr>
            <p:ph idx="1"/>
          </p:nvPr>
        </p:nvSpPr>
        <p:spPr/>
        <p:txBody>
          <a:bodyPr>
            <a:normAutofit fontScale="77500" lnSpcReduction="20000"/>
          </a:bodyPr>
          <a:lstStyle/>
          <a:p>
            <a:r>
              <a:rPr lang="de-DE" dirty="0"/>
              <a:t>Die folgenden Grafiken zeigen die Idee einer beispielhaften Umsetzung eines Prozesses rund um das E-Rezept unter Einsatz von TI-Anwendungen im Kontext einer stationären Pflegeeinrichtung (Heimversorgungsvertrag mit einer Apotheke)</a:t>
            </a:r>
          </a:p>
          <a:p>
            <a:endParaRPr lang="de-DE" dirty="0"/>
          </a:p>
          <a:p>
            <a:r>
              <a:rPr lang="de-DE" dirty="0"/>
              <a:t>Grundlage sind die Erfahrungen im Rahmen eines Praxisinterviews:</a:t>
            </a:r>
            <a:br>
              <a:rPr lang="de-DE" dirty="0"/>
            </a:br>
            <a:r>
              <a:rPr lang="de-DE" dirty="0"/>
              <a:t>Praxisinterview mit Herrn Zschau zum Thema E-Rezept in der Langzeitpflege</a:t>
            </a:r>
          </a:p>
          <a:p>
            <a:endParaRPr lang="de-DE" dirty="0"/>
          </a:p>
          <a:p>
            <a:r>
              <a:rPr lang="de-DE" dirty="0"/>
              <a:t>Es werden zwei Prozesse im Zusammenhang mit dem E-Rezept verglichen:</a:t>
            </a:r>
          </a:p>
          <a:p>
            <a:pPr lvl="1"/>
            <a:r>
              <a:rPr lang="de-DE" dirty="0"/>
              <a:t>Arzneimittelverordnung durch ärztl. Person via E-Rezept ohne Einsatz von KIM</a:t>
            </a:r>
          </a:p>
          <a:p>
            <a:pPr lvl="1"/>
            <a:r>
              <a:rPr lang="de-DE" dirty="0"/>
              <a:t>Arzneimittelverordnung durch ärztl. Person via E-Rezept mit Einsatz von KIM </a:t>
            </a:r>
          </a:p>
          <a:p>
            <a:pPr marL="0" indent="0">
              <a:buNone/>
            </a:pPr>
            <a:endParaRPr lang="de-DE" dirty="0"/>
          </a:p>
          <a:p>
            <a:r>
              <a:rPr lang="de-DE" dirty="0"/>
              <a:t>Hinweis: Wie erfolgreich sich die dargestellten Prozesse individuell umsetzen lassen ist von mehreren Faktoren abhängig (u. a. der freiwilligen Mitwirkung der ärztlichen Personen, sowie des Funktionsumfangs der Praxissoftware)</a:t>
            </a:r>
          </a:p>
        </p:txBody>
      </p:sp>
      <p:sp>
        <p:nvSpPr>
          <p:cNvPr id="4" name="Fußzeilenplatzhalter 3">
            <a:extLst>
              <a:ext uri="{FF2B5EF4-FFF2-40B4-BE49-F238E27FC236}">
                <a16:creationId xmlns:a16="http://schemas.microsoft.com/office/drawing/2014/main" id="{5398B690-332F-6608-3646-62F0C25CB48C}"/>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1509601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4EE1BA-4AAF-90DD-889E-51EFD2B3F3D0}"/>
              </a:ext>
            </a:extLst>
          </p:cNvPr>
          <p:cNvSpPr>
            <a:spLocks noGrp="1"/>
          </p:cNvSpPr>
          <p:nvPr>
            <p:ph type="title"/>
          </p:nvPr>
        </p:nvSpPr>
        <p:spPr/>
        <p:txBody>
          <a:bodyPr>
            <a:normAutofit/>
          </a:bodyPr>
          <a:lstStyle/>
          <a:p>
            <a:r>
              <a:rPr lang="de-DE" sz="4400" dirty="0">
                <a:ea typeface="GKV Open" pitchFamily="2" charset="0"/>
                <a:cs typeface="GKV Open" pitchFamily="2" charset="0"/>
              </a:rPr>
              <a:t>Prozess rund um das E-Rezept ohne Nutzung von KIM</a:t>
            </a:r>
            <a:endParaRPr lang="de-DE" dirty="0"/>
          </a:p>
        </p:txBody>
      </p:sp>
      <p:grpSp>
        <p:nvGrpSpPr>
          <p:cNvPr id="10" name="Gruppieren 9">
            <a:extLst>
              <a:ext uri="{FF2B5EF4-FFF2-40B4-BE49-F238E27FC236}">
                <a16:creationId xmlns:a16="http://schemas.microsoft.com/office/drawing/2014/main" id="{8E84A4DC-976A-EEC9-E4CF-A31D7ED1145C}"/>
              </a:ext>
            </a:extLst>
          </p:cNvPr>
          <p:cNvGrpSpPr/>
          <p:nvPr/>
        </p:nvGrpSpPr>
        <p:grpSpPr>
          <a:xfrm>
            <a:off x="209865" y="1690688"/>
            <a:ext cx="11982135" cy="4140000"/>
            <a:chOff x="209865" y="1690687"/>
            <a:chExt cx="11982135" cy="4140000"/>
          </a:xfrm>
        </p:grpSpPr>
        <p:graphicFrame>
          <p:nvGraphicFramePr>
            <p:cNvPr id="11" name="Diagramm 10">
              <a:extLst>
                <a:ext uri="{FF2B5EF4-FFF2-40B4-BE49-F238E27FC236}">
                  <a16:creationId xmlns:a16="http://schemas.microsoft.com/office/drawing/2014/main" id="{124C18D2-C2B5-C478-5FA6-BD79DC0AE27E}"/>
                </a:ext>
              </a:extLst>
            </p:cNvPr>
            <p:cNvGraphicFramePr/>
            <p:nvPr/>
          </p:nvGraphicFramePr>
          <p:xfrm>
            <a:off x="209865" y="1690687"/>
            <a:ext cx="8640000" cy="414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feld 11">
              <a:extLst>
                <a:ext uri="{FF2B5EF4-FFF2-40B4-BE49-F238E27FC236}">
                  <a16:creationId xmlns:a16="http://schemas.microsoft.com/office/drawing/2014/main" id="{FCAA230E-D88A-8775-E82D-1B7A25A35C7C}"/>
                </a:ext>
              </a:extLst>
            </p:cNvPr>
            <p:cNvSpPr txBox="1"/>
            <p:nvPr/>
          </p:nvSpPr>
          <p:spPr>
            <a:xfrm>
              <a:off x="9019910" y="2705725"/>
              <a:ext cx="3172090" cy="2277547"/>
            </a:xfrm>
            <a:prstGeom prst="rect">
              <a:avLst/>
            </a:prstGeom>
            <a:noFill/>
            <a:ln w="19050">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a:ln>
                    <a:noFill/>
                  </a:ln>
                  <a:solidFill>
                    <a:srgbClr val="B10F17"/>
                  </a:solidFill>
                  <a:effectLst/>
                  <a:uLnTx/>
                  <a:uFillTx/>
                  <a:latin typeface="+mj-lt"/>
                  <a:ea typeface="GKV Open" pitchFamily="2" charset="0"/>
                  <a:cs typeface="GKV Open" pitchFamily="2" charset="0"/>
                </a:rPr>
                <a:t>Die Nachteile auf einen Blick:</a:t>
              </a:r>
            </a:p>
            <a:p>
              <a:pPr marL="285750" marR="0" lvl="0" indent="-28575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0" cap="none" spc="0" normalizeH="0" baseline="0" noProof="0">
                  <a:ln>
                    <a:noFill/>
                  </a:ln>
                  <a:solidFill>
                    <a:srgbClr val="B10F17"/>
                  </a:solidFill>
                  <a:effectLst/>
                  <a:uLnTx/>
                  <a:uFillTx/>
                  <a:latin typeface="+mj-lt"/>
                  <a:ea typeface="GKV Open" pitchFamily="2" charset="0"/>
                  <a:cs typeface="GKV Open" pitchFamily="2" charset="0"/>
                </a:rPr>
                <a:t>Fahrtzeiten- und Kosten </a:t>
              </a:r>
            </a:p>
            <a:p>
              <a:pPr marL="285750" marR="0" lvl="0" indent="-28575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0" cap="none" spc="0" normalizeH="0" baseline="0" noProof="0">
                  <a:ln>
                    <a:noFill/>
                  </a:ln>
                  <a:solidFill>
                    <a:srgbClr val="B10F17"/>
                  </a:solidFill>
                  <a:effectLst/>
                  <a:uLnTx/>
                  <a:uFillTx/>
                  <a:latin typeface="+mj-lt"/>
                  <a:ea typeface="GKV Open" pitchFamily="2" charset="0"/>
                  <a:cs typeface="GKV Open" pitchFamily="2" charset="0"/>
                </a:rPr>
                <a:t>Personalbindung durch Botengänge</a:t>
              </a:r>
            </a:p>
            <a:p>
              <a:pPr marL="285750" marR="0" lvl="0" indent="-28575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de-DE" sz="1800" b="0" i="0" u="none" strike="noStrike" kern="0" cap="none" spc="0" normalizeH="0" baseline="0" noProof="0">
                  <a:ln>
                    <a:noFill/>
                  </a:ln>
                  <a:solidFill>
                    <a:srgbClr val="B10F17"/>
                  </a:solidFill>
                  <a:effectLst/>
                  <a:uLnTx/>
                  <a:uFillTx/>
                  <a:latin typeface="+mj-lt"/>
                  <a:ea typeface="GKV Open" pitchFamily="2" charset="0"/>
                  <a:cs typeface="GKV Open" pitchFamily="2" charset="0"/>
                </a:rPr>
                <a:t>Verzögerter Informationsfluss</a:t>
              </a:r>
            </a:p>
            <a:p>
              <a:pPr marL="285750" marR="0" lvl="0" indent="-28575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endParaRPr kumimoji="0" lang="de-DE" sz="1800" b="0" i="0" u="none" strike="noStrike" kern="0" cap="none" spc="0" normalizeH="0" baseline="0" noProof="0">
                <a:ln>
                  <a:noFill/>
                </a:ln>
                <a:solidFill>
                  <a:srgbClr val="B10F17"/>
                </a:solidFill>
                <a:effectLst/>
                <a:uLnTx/>
                <a:uFillTx/>
                <a:latin typeface="+mj-lt"/>
                <a:ea typeface="GKV Open" pitchFamily="2" charset="0"/>
                <a:cs typeface="GKV Open" pitchFamily="2" charset="0"/>
              </a:endParaRPr>
            </a:p>
            <a:p>
              <a:pPr marL="285750" marR="0" lvl="0" indent="-285750" defTabSz="914400" eaLnBrk="1" fontAlgn="auto" latinLnBrk="0" hangingPunct="1">
                <a:lnSpc>
                  <a:spcPct val="100000"/>
                </a:lnSpc>
                <a:spcBef>
                  <a:spcPts val="0"/>
                </a:spcBef>
                <a:spcAft>
                  <a:spcPts val="0"/>
                </a:spcAft>
                <a:buClrTx/>
                <a:buSzTx/>
                <a:buFont typeface="Symbol" panose="05050102010706020507" pitchFamily="18" charset="2"/>
                <a:buChar char="-"/>
                <a:tabLst/>
                <a:defRPr/>
              </a:pPr>
              <a:endParaRPr kumimoji="0" lang="de-DE" sz="1800" b="0" i="0" u="none" strike="noStrike" kern="0" cap="none" spc="0" normalizeH="0" baseline="0" noProof="0">
                <a:ln>
                  <a:noFill/>
                </a:ln>
                <a:solidFill>
                  <a:srgbClr val="B10F17"/>
                </a:solidFill>
                <a:effectLst/>
                <a:uLnTx/>
                <a:uFillTx/>
                <a:latin typeface="+mj-lt"/>
                <a:ea typeface="GKV Open" pitchFamily="2" charset="0"/>
                <a:cs typeface="GKV Open" pitchFamily="2" charset="0"/>
              </a:endParaRPr>
            </a:p>
          </p:txBody>
        </p:sp>
      </p:grpSp>
      <p:sp>
        <p:nvSpPr>
          <p:cNvPr id="13" name="Fußzeilenplatzhalter 3">
            <a:extLst>
              <a:ext uri="{FF2B5EF4-FFF2-40B4-BE49-F238E27FC236}">
                <a16:creationId xmlns:a16="http://schemas.microsoft.com/office/drawing/2014/main" id="{7BBB8EE5-76D5-22E8-6725-2E4C95E3E08A}"/>
              </a:ext>
            </a:extLst>
          </p:cNvPr>
          <p:cNvSpPr txBox="1">
            <a:spLocks/>
          </p:cNvSpPr>
          <p:nvPr/>
        </p:nvSpPr>
        <p:spPr>
          <a:xfrm>
            <a:off x="1835150" y="6058232"/>
            <a:ext cx="8584409" cy="252000"/>
          </a:xfrm>
          <a:prstGeom prst="rect">
            <a:avLst/>
          </a:prstGeom>
        </p:spPr>
        <p:txBody>
          <a:bodyPr vert="horz" lIns="0" tIns="0" rIns="0" bIns="0" rtlCol="0" anchor="b" anchorCtr="0"/>
          <a:lstStyle>
            <a:defPPr rtl="0">
              <a:defRPr lang="de-de"/>
            </a:defPPr>
            <a:lvl1pPr marL="0" algn="r" defTabSz="914400" rtl="0" eaLnBrk="1" latinLnBrk="0" hangingPunct="1">
              <a:defRPr sz="800" kern="1200" cap="none" baseline="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1200" dirty="0">
                <a:solidFill>
                  <a:srgbClr val="000000"/>
                </a:solidFill>
                <a:latin typeface="+mj-lt"/>
              </a:rPr>
              <a:t>Quelle: Eigene Darstellung GKV-Spitzenverband</a:t>
            </a:r>
          </a:p>
        </p:txBody>
      </p:sp>
      <p:sp>
        <p:nvSpPr>
          <p:cNvPr id="3" name="Fußzeilenplatzhalter 4">
            <a:extLst>
              <a:ext uri="{FF2B5EF4-FFF2-40B4-BE49-F238E27FC236}">
                <a16:creationId xmlns:a16="http://schemas.microsoft.com/office/drawing/2014/main" id="{C657E068-4969-0391-EC28-5D07D61812A2}"/>
              </a:ext>
            </a:extLst>
          </p:cNvPr>
          <p:cNvSpPr>
            <a:spLocks noGrp="1"/>
          </p:cNvSpPr>
          <p:nvPr>
            <p:ph type="ftr" sz="quarter" idx="11"/>
          </p:nvPr>
        </p:nvSpPr>
        <p:spPr>
          <a:xfrm>
            <a:off x="4038600" y="6356350"/>
            <a:ext cx="4114800" cy="365125"/>
          </a:xfrm>
        </p:spPr>
        <p:txBody>
          <a:bodyPr/>
          <a:lstStyle/>
          <a:p>
            <a:r>
              <a:rPr lang="de-DE"/>
              <a:t>Grundlagenfolie</a:t>
            </a:r>
          </a:p>
        </p:txBody>
      </p:sp>
    </p:spTree>
    <p:extLst>
      <p:ext uri="{BB962C8B-B14F-4D97-AF65-F5344CB8AC3E}">
        <p14:creationId xmlns:p14="http://schemas.microsoft.com/office/powerpoint/2010/main" val="3985538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6FDCBF-2282-5917-B293-B1324C0EEDF4}"/>
              </a:ext>
            </a:extLst>
          </p:cNvPr>
          <p:cNvSpPr>
            <a:spLocks noGrp="1"/>
          </p:cNvSpPr>
          <p:nvPr>
            <p:ph type="title"/>
          </p:nvPr>
        </p:nvSpPr>
        <p:spPr/>
        <p:txBody>
          <a:bodyPr>
            <a:normAutofit/>
          </a:bodyPr>
          <a:lstStyle/>
          <a:p>
            <a:r>
              <a:rPr lang="de-DE" sz="4400" dirty="0">
                <a:ea typeface="GKV Open" pitchFamily="2" charset="0"/>
                <a:cs typeface="GKV Open" pitchFamily="2" charset="0"/>
              </a:rPr>
              <a:t>Prozess rund um das E-Rezept via KIM</a:t>
            </a:r>
            <a:endParaRPr lang="de-DE" dirty="0"/>
          </a:p>
        </p:txBody>
      </p:sp>
      <p:sp>
        <p:nvSpPr>
          <p:cNvPr id="9" name="Textfeld 8">
            <a:extLst>
              <a:ext uri="{FF2B5EF4-FFF2-40B4-BE49-F238E27FC236}">
                <a16:creationId xmlns:a16="http://schemas.microsoft.com/office/drawing/2014/main" id="{1910DB42-F38F-2248-ADB0-A543F1CC9D24}"/>
              </a:ext>
            </a:extLst>
          </p:cNvPr>
          <p:cNvSpPr txBox="1"/>
          <p:nvPr/>
        </p:nvSpPr>
        <p:spPr>
          <a:xfrm>
            <a:off x="9029865" y="2702740"/>
            <a:ext cx="3012306" cy="1723549"/>
          </a:xfrm>
          <a:prstGeom prst="rect">
            <a:avLst/>
          </a:prstGeom>
          <a:noFill/>
          <a:ln w="19050">
            <a:noFill/>
          </a:ln>
        </p:spPr>
        <p:txBody>
          <a:bodyPr wrap="square" rtlCol="0">
            <a:spAutoFit/>
          </a:bodyPr>
          <a:lstStyle/>
          <a:p>
            <a:r>
              <a:rPr lang="de-DE" sz="1600" b="1" dirty="0">
                <a:solidFill>
                  <a:srgbClr val="6286A4"/>
                </a:solidFill>
                <a:latin typeface="+mj-lt"/>
                <a:ea typeface="GKV Open" pitchFamily="2" charset="0"/>
                <a:cs typeface="GKV Open" pitchFamily="2" charset="0"/>
              </a:rPr>
              <a:t>Die Vorteile auf einen Blick:</a:t>
            </a:r>
          </a:p>
          <a:p>
            <a:pPr marL="285750" indent="-285750">
              <a:buFont typeface="Wingdings" panose="05000000000000000000" pitchFamily="2" charset="2"/>
              <a:buChar char="ü"/>
            </a:pPr>
            <a:r>
              <a:rPr lang="de-DE" dirty="0">
                <a:solidFill>
                  <a:srgbClr val="6286A4"/>
                </a:solidFill>
                <a:latin typeface="+mj-lt"/>
                <a:ea typeface="GKV Open" pitchFamily="2" charset="0"/>
                <a:cs typeface="GKV Open" pitchFamily="2" charset="0"/>
              </a:rPr>
              <a:t>Ressourceneinsparung </a:t>
            </a:r>
          </a:p>
          <a:p>
            <a:pPr marL="285750" indent="-285750">
              <a:buFont typeface="Wingdings" panose="05000000000000000000" pitchFamily="2" charset="2"/>
              <a:buChar char="ü"/>
            </a:pPr>
            <a:r>
              <a:rPr lang="de-DE" dirty="0">
                <a:solidFill>
                  <a:srgbClr val="6286A4"/>
                </a:solidFill>
                <a:latin typeface="+mj-lt"/>
                <a:ea typeface="GKV Open" pitchFamily="2" charset="0"/>
                <a:cs typeface="GKV Open" pitchFamily="2" charset="0"/>
              </a:rPr>
              <a:t>Personalentlastung</a:t>
            </a:r>
          </a:p>
          <a:p>
            <a:pPr marL="285750" indent="-285750">
              <a:buFont typeface="Wingdings" panose="05000000000000000000" pitchFamily="2" charset="2"/>
              <a:buChar char="ü"/>
            </a:pPr>
            <a:r>
              <a:rPr lang="de-DE" dirty="0">
                <a:solidFill>
                  <a:srgbClr val="6286A4"/>
                </a:solidFill>
                <a:latin typeface="+mj-lt"/>
                <a:ea typeface="GKV Open" pitchFamily="2" charset="0"/>
                <a:cs typeface="GKV Open" pitchFamily="2" charset="0"/>
              </a:rPr>
              <a:t>Schnelle Rückkoppelung</a:t>
            </a:r>
          </a:p>
          <a:p>
            <a:pPr marL="285750" indent="-285750">
              <a:buFont typeface="Wingdings" panose="05000000000000000000" pitchFamily="2" charset="2"/>
              <a:buChar char="ü"/>
            </a:pPr>
            <a:r>
              <a:rPr lang="de-DE" dirty="0">
                <a:solidFill>
                  <a:srgbClr val="6286A4"/>
                </a:solidFill>
                <a:latin typeface="+mj-lt"/>
                <a:ea typeface="GKV Open" pitchFamily="2" charset="0"/>
                <a:cs typeface="GKV Open" pitchFamily="2" charset="0"/>
              </a:rPr>
              <a:t>Schnelle Medikationsanpassung</a:t>
            </a:r>
          </a:p>
        </p:txBody>
      </p:sp>
      <p:graphicFrame>
        <p:nvGraphicFramePr>
          <p:cNvPr id="10" name="Diagramm 9">
            <a:extLst>
              <a:ext uri="{FF2B5EF4-FFF2-40B4-BE49-F238E27FC236}">
                <a16:creationId xmlns:a16="http://schemas.microsoft.com/office/drawing/2014/main" id="{E8AE238A-E950-C8E7-0DA7-BCAC45A1F571}"/>
              </a:ext>
            </a:extLst>
          </p:cNvPr>
          <p:cNvGraphicFramePr/>
          <p:nvPr/>
        </p:nvGraphicFramePr>
        <p:xfrm>
          <a:off x="209865" y="1696930"/>
          <a:ext cx="8640000" cy="414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Fußzeilenplatzhalter 3">
            <a:extLst>
              <a:ext uri="{FF2B5EF4-FFF2-40B4-BE49-F238E27FC236}">
                <a16:creationId xmlns:a16="http://schemas.microsoft.com/office/drawing/2014/main" id="{B098003B-ECE6-5A55-1BAA-DFF2801A085B}"/>
              </a:ext>
            </a:extLst>
          </p:cNvPr>
          <p:cNvSpPr txBox="1">
            <a:spLocks/>
          </p:cNvSpPr>
          <p:nvPr/>
        </p:nvSpPr>
        <p:spPr>
          <a:xfrm>
            <a:off x="1835150" y="5812574"/>
            <a:ext cx="8584409" cy="252000"/>
          </a:xfrm>
          <a:prstGeom prst="rect">
            <a:avLst/>
          </a:prstGeom>
        </p:spPr>
        <p:txBody>
          <a:bodyPr vert="horz" lIns="0" tIns="0" rIns="0" bIns="0" rtlCol="0" anchor="b" anchorCtr="0"/>
          <a:lstStyle>
            <a:defPPr rtl="0">
              <a:defRPr lang="de-de"/>
            </a:defPPr>
            <a:lvl1pPr marL="0" algn="r" defTabSz="914400" rtl="0" eaLnBrk="1" latinLnBrk="0" hangingPunct="1">
              <a:defRPr sz="800" kern="1200" cap="none" baseline="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1200">
                <a:solidFill>
                  <a:srgbClr val="000000"/>
                </a:solidFill>
                <a:latin typeface="+mj-lt"/>
              </a:rPr>
              <a:t>Quelle: Eigene Darstellung GKV-Spitzenverband</a:t>
            </a:r>
          </a:p>
        </p:txBody>
      </p:sp>
      <p:sp>
        <p:nvSpPr>
          <p:cNvPr id="3" name="Fußzeilenplatzhalter 4">
            <a:extLst>
              <a:ext uri="{FF2B5EF4-FFF2-40B4-BE49-F238E27FC236}">
                <a16:creationId xmlns:a16="http://schemas.microsoft.com/office/drawing/2014/main" id="{2CEAA856-9DA8-4667-C9CF-9B2751121B17}"/>
              </a:ext>
            </a:extLst>
          </p:cNvPr>
          <p:cNvSpPr>
            <a:spLocks noGrp="1"/>
          </p:cNvSpPr>
          <p:nvPr>
            <p:ph type="ftr" sz="quarter" idx="11"/>
          </p:nvPr>
        </p:nvSpPr>
        <p:spPr>
          <a:xfrm>
            <a:off x="4038600" y="6356350"/>
            <a:ext cx="4114800" cy="365125"/>
          </a:xfrm>
        </p:spPr>
        <p:txBody>
          <a:bodyPr/>
          <a:lstStyle/>
          <a:p>
            <a:r>
              <a:rPr lang="de-DE"/>
              <a:t>Grundlagenfolie</a:t>
            </a:r>
          </a:p>
        </p:txBody>
      </p:sp>
    </p:spTree>
    <p:extLst>
      <p:ext uri="{BB962C8B-B14F-4D97-AF65-F5344CB8AC3E}">
        <p14:creationId xmlns:p14="http://schemas.microsoft.com/office/powerpoint/2010/main" val="1113883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6BEA3-0C42-3FA9-FB8F-6F493BA693D4}"/>
              </a:ext>
            </a:extLst>
          </p:cNvPr>
          <p:cNvSpPr>
            <a:spLocks noGrp="1"/>
          </p:cNvSpPr>
          <p:nvPr>
            <p:ph type="title"/>
          </p:nvPr>
        </p:nvSpPr>
        <p:spPr/>
        <p:txBody>
          <a:bodyPr/>
          <a:lstStyle/>
          <a:p>
            <a:r>
              <a:rPr lang="de-DE" dirty="0"/>
              <a:t>Die KIM-Adresse</a:t>
            </a:r>
          </a:p>
        </p:txBody>
      </p:sp>
      <p:sp>
        <p:nvSpPr>
          <p:cNvPr id="3" name="Inhaltsplatzhalter 2">
            <a:extLst>
              <a:ext uri="{FF2B5EF4-FFF2-40B4-BE49-F238E27FC236}">
                <a16:creationId xmlns:a16="http://schemas.microsoft.com/office/drawing/2014/main" id="{5726D343-67C4-6A3D-8783-A19923A41767}"/>
              </a:ext>
            </a:extLst>
          </p:cNvPr>
          <p:cNvSpPr>
            <a:spLocks noGrp="1"/>
          </p:cNvSpPr>
          <p:nvPr>
            <p:ph idx="1"/>
          </p:nvPr>
        </p:nvSpPr>
        <p:spPr/>
        <p:txBody>
          <a:bodyPr>
            <a:normAutofit fontScale="70000" lnSpcReduction="20000"/>
          </a:bodyPr>
          <a:lstStyle/>
          <a:p>
            <a:pPr marL="0" indent="0">
              <a:buNone/>
            </a:pPr>
            <a:r>
              <a:rPr lang="de-DE" b="1" dirty="0"/>
              <a:t>Beispiele wie eine KIM-Adresse in der Praxis aufgebaut sein kann</a:t>
            </a:r>
          </a:p>
          <a:p>
            <a:pPr marL="0" indent="0">
              <a:buNone/>
            </a:pPr>
            <a:endParaRPr lang="de-DE" dirty="0"/>
          </a:p>
          <a:p>
            <a:pPr marL="0" indent="0">
              <a:buNone/>
            </a:pPr>
            <a:r>
              <a:rPr lang="de-DE" b="1" dirty="0"/>
              <a:t>Persönliche Adresse: </a:t>
            </a:r>
            <a:br>
              <a:rPr lang="de-DE" dirty="0"/>
            </a:br>
            <a:br>
              <a:rPr lang="de-DE" dirty="0"/>
            </a:br>
            <a:r>
              <a:rPr lang="de-DE" dirty="0" err="1"/>
              <a:t>Max.Mustermann</a:t>
            </a:r>
            <a:r>
              <a:rPr lang="de-DE" dirty="0"/>
              <a:t>@&lt;anbieter&gt;.kim.telematik</a:t>
            </a:r>
          </a:p>
          <a:p>
            <a:endParaRPr lang="de-DE" dirty="0"/>
          </a:p>
          <a:p>
            <a:pPr marL="0" indent="0">
              <a:buNone/>
            </a:pPr>
            <a:r>
              <a:rPr lang="de-DE" b="1" dirty="0"/>
              <a:t>Einrichtungsadresse: </a:t>
            </a:r>
            <a:br>
              <a:rPr lang="de-DE" dirty="0"/>
            </a:br>
            <a:br>
              <a:rPr lang="de-DE" dirty="0"/>
            </a:br>
            <a:r>
              <a:rPr lang="de-DE" dirty="0" err="1"/>
              <a:t>Pflegedienst.XY</a:t>
            </a:r>
            <a:r>
              <a:rPr lang="de-DE" dirty="0"/>
              <a:t>@&lt;wunschdomain&gt;.kim.telematik</a:t>
            </a:r>
          </a:p>
          <a:p>
            <a:pPr marL="0" indent="0">
              <a:buNone/>
            </a:pPr>
            <a:endParaRPr lang="de-DE" dirty="0"/>
          </a:p>
          <a:p>
            <a:pPr marL="0" indent="0">
              <a:buNone/>
            </a:pPr>
            <a:r>
              <a:rPr lang="de-DE" b="1" dirty="0"/>
              <a:t>Funktionsadresse:</a:t>
            </a:r>
            <a:br>
              <a:rPr lang="de-DE" dirty="0"/>
            </a:br>
            <a:br>
              <a:rPr lang="de-DE" dirty="0"/>
            </a:br>
            <a:r>
              <a:rPr lang="de-DE" dirty="0" err="1"/>
              <a:t>Verordnung.HKP</a:t>
            </a:r>
            <a:r>
              <a:rPr lang="de-DE" dirty="0"/>
              <a:t>@&lt;wunschdomain&gt;.kim.telematik</a:t>
            </a:r>
            <a:br>
              <a:rPr lang="de-DE" dirty="0"/>
            </a:br>
            <a:br>
              <a:rPr lang="de-DE" dirty="0"/>
            </a:br>
            <a:r>
              <a:rPr lang="de-DE" dirty="0"/>
              <a:t>Wohnbereich01.PflegeheimXY@&lt;</a:t>
            </a:r>
            <a:r>
              <a:rPr lang="de-DE" dirty="0" err="1"/>
              <a:t>wunschdomain</a:t>
            </a:r>
            <a:r>
              <a:rPr lang="de-DE" dirty="0"/>
              <a:t>&gt;.</a:t>
            </a:r>
            <a:r>
              <a:rPr lang="de-DE" dirty="0" err="1"/>
              <a:t>kim.telematik</a:t>
            </a:r>
            <a:br>
              <a:rPr lang="de-DE" dirty="0"/>
            </a:br>
            <a:endParaRPr lang="de-DE" dirty="0"/>
          </a:p>
          <a:p>
            <a:endParaRPr lang="de-DE" dirty="0"/>
          </a:p>
          <a:p>
            <a:endParaRPr lang="de-DE" dirty="0"/>
          </a:p>
        </p:txBody>
      </p:sp>
      <p:sp>
        <p:nvSpPr>
          <p:cNvPr id="4" name="Fußzeilenplatzhalter 3">
            <a:extLst>
              <a:ext uri="{FF2B5EF4-FFF2-40B4-BE49-F238E27FC236}">
                <a16:creationId xmlns:a16="http://schemas.microsoft.com/office/drawing/2014/main" id="{7A636315-4186-E41F-56F1-0D050AF16632}"/>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425658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8A99C6-E0C5-C19A-59DC-9F9231D4F46C}"/>
              </a:ext>
            </a:extLst>
          </p:cNvPr>
          <p:cNvSpPr>
            <a:spLocks noGrp="1"/>
          </p:cNvSpPr>
          <p:nvPr>
            <p:ph type="title"/>
          </p:nvPr>
        </p:nvSpPr>
        <p:spPr/>
        <p:txBody>
          <a:bodyPr/>
          <a:lstStyle/>
          <a:p>
            <a:r>
              <a:rPr lang="de-DE" dirty="0"/>
              <a:t>Vorbemerkung</a:t>
            </a:r>
          </a:p>
        </p:txBody>
      </p:sp>
      <p:sp>
        <p:nvSpPr>
          <p:cNvPr id="3" name="Inhaltsplatzhalter 2">
            <a:extLst>
              <a:ext uri="{FF2B5EF4-FFF2-40B4-BE49-F238E27FC236}">
                <a16:creationId xmlns:a16="http://schemas.microsoft.com/office/drawing/2014/main" id="{BCB6559D-671F-7412-1052-F0EB5BDF3E3D}"/>
              </a:ext>
            </a:extLst>
          </p:cNvPr>
          <p:cNvSpPr>
            <a:spLocks noGrp="1"/>
          </p:cNvSpPr>
          <p:nvPr>
            <p:ph idx="1"/>
          </p:nvPr>
        </p:nvSpPr>
        <p:spPr/>
        <p:txBody>
          <a:bodyPr>
            <a:normAutofit fontScale="92500" lnSpcReduction="10000"/>
          </a:bodyPr>
          <a:lstStyle/>
          <a:p>
            <a:r>
              <a:rPr lang="de-DE" dirty="0"/>
              <a:t>Die vorliegende Musterschulung legt einen Fokus auf die Vermittlung von Wissen zur Einführung und Anwendung der TI-Fachanwendung KIM</a:t>
            </a:r>
          </a:p>
          <a:p>
            <a:endParaRPr lang="de-DE" dirty="0"/>
          </a:p>
          <a:p>
            <a:r>
              <a:rPr lang="de-DE" dirty="0"/>
              <a:t>In diesem Zusammenhang wird nicht vertieft auf die Grundlagen der Telematikinfrastruktur eingegangen</a:t>
            </a:r>
          </a:p>
          <a:p>
            <a:endParaRPr lang="de-DE" dirty="0"/>
          </a:p>
          <a:p>
            <a:r>
              <a:rPr lang="de-DE" dirty="0"/>
              <a:t>Sofern die Teilnehmenden der Schulung noch einen Bedarf an Grundlagenwissen zur TI haben, wird empfohlen, im Vorfeld die Musterschulung des Kompetenzzentrums Digitalisierung und Pflege zur „Einführung in die Telematikinfrastruktur“, die ebenfalls im TI-Ressourcenpool zur Verfügung stehen wird, durchzuführen</a:t>
            </a:r>
          </a:p>
        </p:txBody>
      </p:sp>
    </p:spTree>
    <p:extLst>
      <p:ext uri="{BB962C8B-B14F-4D97-AF65-F5344CB8AC3E}">
        <p14:creationId xmlns:p14="http://schemas.microsoft.com/office/powerpoint/2010/main" val="17334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6BEA3-0C42-3FA9-FB8F-6F493BA693D4}"/>
              </a:ext>
            </a:extLst>
          </p:cNvPr>
          <p:cNvSpPr>
            <a:spLocks noGrp="1"/>
          </p:cNvSpPr>
          <p:nvPr>
            <p:ph type="title"/>
          </p:nvPr>
        </p:nvSpPr>
        <p:spPr/>
        <p:txBody>
          <a:bodyPr/>
          <a:lstStyle/>
          <a:p>
            <a:r>
              <a:rPr lang="de-DE" dirty="0"/>
              <a:t>Anzahl KIM-Adressen</a:t>
            </a:r>
          </a:p>
        </p:txBody>
      </p:sp>
      <p:sp>
        <p:nvSpPr>
          <p:cNvPr id="3" name="Inhaltsplatzhalter 2">
            <a:extLst>
              <a:ext uri="{FF2B5EF4-FFF2-40B4-BE49-F238E27FC236}">
                <a16:creationId xmlns:a16="http://schemas.microsoft.com/office/drawing/2014/main" id="{5726D343-67C4-6A3D-8783-A19923A41767}"/>
              </a:ext>
            </a:extLst>
          </p:cNvPr>
          <p:cNvSpPr>
            <a:spLocks noGrp="1"/>
          </p:cNvSpPr>
          <p:nvPr>
            <p:ph idx="1"/>
          </p:nvPr>
        </p:nvSpPr>
        <p:spPr/>
        <p:txBody>
          <a:bodyPr>
            <a:normAutofit lnSpcReduction="10000"/>
          </a:bodyPr>
          <a:lstStyle/>
          <a:p>
            <a:pPr marL="0" indent="0">
              <a:buNone/>
            </a:pPr>
            <a:r>
              <a:rPr lang="de-DE" b="1" dirty="0"/>
              <a:t>Wie viele KIM-Adressen braucht meine Pflegeeinrichtung?</a:t>
            </a:r>
          </a:p>
          <a:p>
            <a:pPr marL="0" indent="0">
              <a:buNone/>
            </a:pPr>
            <a:endParaRPr lang="de-DE" dirty="0"/>
          </a:p>
          <a:p>
            <a:pPr marL="0" indent="0">
              <a:buNone/>
            </a:pPr>
            <a:r>
              <a:rPr lang="de-DE" dirty="0"/>
              <a:t>Die Antwort auf diese Frage nach der Anzahl der KIM-Adressen ist anhängig von mehreren Aspekten wie z. B.</a:t>
            </a:r>
          </a:p>
          <a:p>
            <a:pPr marL="0" indent="0">
              <a:buNone/>
            </a:pPr>
            <a:endParaRPr lang="de-DE" dirty="0"/>
          </a:p>
          <a:p>
            <a:r>
              <a:rPr lang="de-DE" dirty="0"/>
              <a:t>Aktuelle TI-Finanzierungsvereinbarung</a:t>
            </a:r>
          </a:p>
          <a:p>
            <a:r>
              <a:rPr lang="de-DE" dirty="0"/>
              <a:t>IT-Infrastruktur</a:t>
            </a:r>
          </a:p>
          <a:p>
            <a:r>
              <a:rPr lang="de-DE" dirty="0"/>
              <a:t>Organisationsstruktur</a:t>
            </a:r>
          </a:p>
          <a:p>
            <a:r>
              <a:rPr lang="de-DE" dirty="0"/>
              <a:t>Betriebswirtschaftliche Entscheidungen</a:t>
            </a:r>
          </a:p>
          <a:p>
            <a:endParaRPr lang="de-DE" dirty="0"/>
          </a:p>
        </p:txBody>
      </p:sp>
      <p:sp>
        <p:nvSpPr>
          <p:cNvPr id="4" name="Fußzeilenplatzhalter 3">
            <a:extLst>
              <a:ext uri="{FF2B5EF4-FFF2-40B4-BE49-F238E27FC236}">
                <a16:creationId xmlns:a16="http://schemas.microsoft.com/office/drawing/2014/main" id="{7A636315-4186-E41F-56F1-0D050AF16632}"/>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924286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761B0F-F3D2-8BDA-9D95-EB48CBF91161}"/>
              </a:ext>
            </a:extLst>
          </p:cNvPr>
          <p:cNvSpPr>
            <a:spLocks noGrp="1"/>
          </p:cNvSpPr>
          <p:nvPr>
            <p:ph type="title"/>
          </p:nvPr>
        </p:nvSpPr>
        <p:spPr/>
        <p:txBody>
          <a:bodyPr/>
          <a:lstStyle/>
          <a:p>
            <a:r>
              <a:rPr lang="de-DE" dirty="0"/>
              <a:t>Technische Voraussetzungen für KIM</a:t>
            </a:r>
          </a:p>
        </p:txBody>
      </p:sp>
      <p:sp>
        <p:nvSpPr>
          <p:cNvPr id="3" name="Inhaltsplatzhalter 2">
            <a:extLst>
              <a:ext uri="{FF2B5EF4-FFF2-40B4-BE49-F238E27FC236}">
                <a16:creationId xmlns:a16="http://schemas.microsoft.com/office/drawing/2014/main" id="{3B0B5866-320D-3743-2294-D5FD44832170}"/>
              </a:ext>
            </a:extLst>
          </p:cNvPr>
          <p:cNvSpPr>
            <a:spLocks noGrp="1"/>
          </p:cNvSpPr>
          <p:nvPr>
            <p:ph idx="1"/>
          </p:nvPr>
        </p:nvSpPr>
        <p:spPr/>
        <p:txBody>
          <a:bodyPr/>
          <a:lstStyle/>
          <a:p>
            <a:pPr marL="0" indent="0">
              <a:buNone/>
            </a:pPr>
            <a:r>
              <a:rPr lang="de-DE" b="1" dirty="0"/>
              <a:t>Technische Voraussetzungen auf einen Blick</a:t>
            </a:r>
          </a:p>
          <a:p>
            <a:endParaRPr lang="de-DE" dirty="0"/>
          </a:p>
          <a:p>
            <a:r>
              <a:rPr lang="de-DE" dirty="0"/>
              <a:t>Internetanschluss</a:t>
            </a:r>
          </a:p>
          <a:p>
            <a:endParaRPr lang="de-DE" dirty="0"/>
          </a:p>
          <a:p>
            <a:r>
              <a:rPr lang="de-DE" dirty="0"/>
              <a:t>Einbindung der Pflegeeinrichtung in die TI</a:t>
            </a:r>
          </a:p>
          <a:p>
            <a:endParaRPr lang="de-DE" dirty="0"/>
          </a:p>
          <a:p>
            <a:r>
              <a:rPr lang="de-DE" dirty="0"/>
              <a:t>KIM-Dienst möglichst integriert in das Primärsystem oder in das</a:t>
            </a:r>
            <a:br>
              <a:rPr lang="de-DE" dirty="0"/>
            </a:br>
            <a:r>
              <a:rPr lang="de-DE" dirty="0"/>
              <a:t>E-Mailprogramm</a:t>
            </a:r>
          </a:p>
        </p:txBody>
      </p:sp>
      <p:sp>
        <p:nvSpPr>
          <p:cNvPr id="4" name="Fußzeilenplatzhalter 3">
            <a:extLst>
              <a:ext uri="{FF2B5EF4-FFF2-40B4-BE49-F238E27FC236}">
                <a16:creationId xmlns:a16="http://schemas.microsoft.com/office/drawing/2014/main" id="{2A40842B-9D98-7A65-B3D1-FB790915E50C}"/>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78840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1A355E-1EE4-336B-AD5E-37AC0F081728}"/>
              </a:ext>
            </a:extLst>
          </p:cNvPr>
          <p:cNvSpPr>
            <a:spLocks noGrp="1"/>
          </p:cNvSpPr>
          <p:nvPr>
            <p:ph type="title"/>
          </p:nvPr>
        </p:nvSpPr>
        <p:spPr/>
        <p:txBody>
          <a:bodyPr/>
          <a:lstStyle/>
          <a:p>
            <a:r>
              <a:rPr lang="de-DE" dirty="0"/>
              <a:t>Standards für Datenaustausch über KIM I</a:t>
            </a:r>
          </a:p>
        </p:txBody>
      </p:sp>
      <p:sp>
        <p:nvSpPr>
          <p:cNvPr id="3" name="Inhaltsplatzhalter 2">
            <a:extLst>
              <a:ext uri="{FF2B5EF4-FFF2-40B4-BE49-F238E27FC236}">
                <a16:creationId xmlns:a16="http://schemas.microsoft.com/office/drawing/2014/main" id="{71429AFB-6AE4-EF99-1478-F4EEC88B313A}"/>
              </a:ext>
            </a:extLst>
          </p:cNvPr>
          <p:cNvSpPr>
            <a:spLocks noGrp="1"/>
          </p:cNvSpPr>
          <p:nvPr>
            <p:ph idx="1"/>
          </p:nvPr>
        </p:nvSpPr>
        <p:spPr/>
        <p:txBody>
          <a:bodyPr>
            <a:normAutofit fontScale="92500" lnSpcReduction="20000"/>
          </a:bodyPr>
          <a:lstStyle/>
          <a:p>
            <a:r>
              <a:rPr lang="de-DE" dirty="0"/>
              <a:t>Mit der Einführung von KIM in der Pflege wird die Kommunikation zunächst überwiegend einfache Textnachrichten und Anhänge wie PDF-Dateien umfassen</a:t>
            </a:r>
          </a:p>
          <a:p>
            <a:endParaRPr lang="de-DE" dirty="0"/>
          </a:p>
          <a:p>
            <a:r>
              <a:rPr lang="de-DE" dirty="0"/>
              <a:t>Für eine noch effizientere Nutzung von KIM ist es in Zukunft wichtig, das alle Beteiligten einheitliche Standards für die digitale Kommunikation nutzen, d. h. „die gleiche Sprache sprechen“</a:t>
            </a:r>
          </a:p>
          <a:p>
            <a:pPr marL="0" indent="0">
              <a:buNone/>
            </a:pPr>
            <a:endParaRPr lang="de-DE" dirty="0"/>
          </a:p>
          <a:p>
            <a:r>
              <a:rPr lang="de-DE" dirty="0"/>
              <a:t>Für die TI-Fachanwendung „elektronische Patientenakte“ wurde gesetzlich geregelt, dass Festlegungen für einheitliche Inhalte getroffen werden. Vor diesem Hintergrund werden sog. MIOs und PIOs entwickelt, welche die Struktur der Daten bestimmen. Diese können technisch grundsätzlich auch im Rahmen von KIM-Nachrichten eingesetzt werden.</a:t>
            </a:r>
          </a:p>
        </p:txBody>
      </p:sp>
      <p:sp>
        <p:nvSpPr>
          <p:cNvPr id="4" name="Fußzeilenplatzhalter 3">
            <a:extLst>
              <a:ext uri="{FF2B5EF4-FFF2-40B4-BE49-F238E27FC236}">
                <a16:creationId xmlns:a16="http://schemas.microsoft.com/office/drawing/2014/main" id="{CCBFF73C-F82E-36D4-9E3E-E3A24B12632C}"/>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106361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7F63E9-333B-9236-FABC-2496DD432F68}"/>
              </a:ext>
            </a:extLst>
          </p:cNvPr>
          <p:cNvSpPr>
            <a:spLocks noGrp="1"/>
          </p:cNvSpPr>
          <p:nvPr>
            <p:ph type="title"/>
          </p:nvPr>
        </p:nvSpPr>
        <p:spPr/>
        <p:txBody>
          <a:bodyPr/>
          <a:lstStyle/>
          <a:p>
            <a:r>
              <a:rPr lang="de-DE" dirty="0"/>
              <a:t>Standards für Datenaustausch über KIM II</a:t>
            </a:r>
          </a:p>
        </p:txBody>
      </p:sp>
      <p:sp>
        <p:nvSpPr>
          <p:cNvPr id="3" name="Inhaltsplatzhalter 2">
            <a:extLst>
              <a:ext uri="{FF2B5EF4-FFF2-40B4-BE49-F238E27FC236}">
                <a16:creationId xmlns:a16="http://schemas.microsoft.com/office/drawing/2014/main" id="{D1A116A1-7404-CAD9-6A44-03E0AD1D333A}"/>
              </a:ext>
            </a:extLst>
          </p:cNvPr>
          <p:cNvSpPr>
            <a:spLocks noGrp="1"/>
          </p:cNvSpPr>
          <p:nvPr>
            <p:ph idx="1"/>
          </p:nvPr>
        </p:nvSpPr>
        <p:spPr/>
        <p:txBody>
          <a:bodyPr>
            <a:normAutofit fontScale="85000" lnSpcReduction="20000"/>
          </a:bodyPr>
          <a:lstStyle/>
          <a:p>
            <a:r>
              <a:rPr lang="de-DE" dirty="0"/>
              <a:t>Die Nutzung von standardisierten Informationen ermöglicht den unterschiedlichen Primärsystemen von Krankenhäusern, Apotheken, Arztpraxen und Pflegeeinrichtungen eine automatisierte Verarbeitung von empfangenen Informationen</a:t>
            </a:r>
          </a:p>
          <a:p>
            <a:endParaRPr lang="de-DE" dirty="0"/>
          </a:p>
          <a:p>
            <a:r>
              <a:rPr lang="de-DE" dirty="0"/>
              <a:t>Wenn z. B. ein Krankenhaus den standardisierten Überleitungsbogen an eine Pflegeeinrichtung via KIM versendet, können Patientendaten (Stammdaten, Diagnosen usw.) durch einen Mausklick in die </a:t>
            </a:r>
            <a:r>
              <a:rPr lang="de-DE" dirty="0" err="1"/>
              <a:t>Klientenakte</a:t>
            </a:r>
            <a:r>
              <a:rPr lang="de-DE" dirty="0"/>
              <a:t> im Primärsystem übertragen werden</a:t>
            </a:r>
          </a:p>
          <a:p>
            <a:endParaRPr lang="de-DE" dirty="0"/>
          </a:p>
          <a:p>
            <a:r>
              <a:rPr lang="de-DE" dirty="0"/>
              <a:t>Ein erstes wichtiges Nutzungsszenario für den Einsatz standardisierter Informationen, stellt ab Februar 2025 die Möglichkeit zur vollelektronischen Leistungsabrechnung über KIM mit den Pflegekassen dar</a:t>
            </a:r>
          </a:p>
          <a:p>
            <a:endParaRPr lang="de-DE" sz="1800" dirty="0">
              <a:effectLst/>
              <a:latin typeface="Segoe UI" panose="020B0502040204020203" pitchFamily="34" charset="0"/>
            </a:endParaRPr>
          </a:p>
        </p:txBody>
      </p:sp>
      <p:sp>
        <p:nvSpPr>
          <p:cNvPr id="4" name="Fußzeilenplatzhalter 3">
            <a:extLst>
              <a:ext uri="{FF2B5EF4-FFF2-40B4-BE49-F238E27FC236}">
                <a16:creationId xmlns:a16="http://schemas.microsoft.com/office/drawing/2014/main" id="{737C7AE7-FAB1-19E9-68D1-CB2A2851F800}"/>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030665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552528-8C4A-2321-77A1-893DAAA620D9}"/>
              </a:ext>
            </a:extLst>
          </p:cNvPr>
          <p:cNvSpPr>
            <a:spLocks noGrp="1"/>
          </p:cNvSpPr>
          <p:nvPr>
            <p:ph type="title"/>
          </p:nvPr>
        </p:nvSpPr>
        <p:spPr/>
        <p:txBody>
          <a:bodyPr/>
          <a:lstStyle/>
          <a:p>
            <a:r>
              <a:rPr lang="de-DE" dirty="0"/>
              <a:t>Der TI-Score der </a:t>
            </a:r>
            <a:r>
              <a:rPr lang="de-DE" dirty="0" err="1"/>
              <a:t>gematik</a:t>
            </a:r>
            <a:endParaRPr lang="de-DE" dirty="0"/>
          </a:p>
        </p:txBody>
      </p:sp>
      <p:sp>
        <p:nvSpPr>
          <p:cNvPr id="3" name="Inhaltsplatzhalter 2">
            <a:extLst>
              <a:ext uri="{FF2B5EF4-FFF2-40B4-BE49-F238E27FC236}">
                <a16:creationId xmlns:a16="http://schemas.microsoft.com/office/drawing/2014/main" id="{385EC674-48A1-E5DA-C46E-29CF657167EE}"/>
              </a:ext>
            </a:extLst>
          </p:cNvPr>
          <p:cNvSpPr>
            <a:spLocks noGrp="1"/>
          </p:cNvSpPr>
          <p:nvPr>
            <p:ph idx="1"/>
          </p:nvPr>
        </p:nvSpPr>
        <p:spPr/>
        <p:txBody>
          <a:bodyPr>
            <a:normAutofit fontScale="92500"/>
          </a:bodyPr>
          <a:lstStyle/>
          <a:p>
            <a:r>
              <a:rPr lang="de-DE" dirty="0"/>
              <a:t>Die </a:t>
            </a:r>
            <a:r>
              <a:rPr lang="de-DE" dirty="0" err="1"/>
              <a:t>gematik</a:t>
            </a:r>
            <a:r>
              <a:rPr lang="de-DE" dirty="0"/>
              <a:t> führt eine Übersicht, zum aktuellen Stand der Unterstützung von KIM durch die jeweiligen Primärsystemhersteller</a:t>
            </a:r>
            <a:br>
              <a:rPr lang="de-DE" dirty="0"/>
            </a:br>
            <a:r>
              <a:rPr lang="de-DE" dirty="0">
                <a:hlinkClick r:id="rId3"/>
              </a:rPr>
              <a:t>https://www.ti-score.de/kim/pflege</a:t>
            </a:r>
            <a:endParaRPr lang="de-DE" dirty="0"/>
          </a:p>
          <a:p>
            <a:endParaRPr lang="de-DE" dirty="0"/>
          </a:p>
          <a:p>
            <a:r>
              <a:rPr lang="de-DE" dirty="0"/>
              <a:t>Die Hersteller haben die Möglichkeit, auf der Seite eigene Anleitungen und Schulungsunterlagen zu ihrem Primärsystem einzustellen</a:t>
            </a:r>
          </a:p>
          <a:p>
            <a:endParaRPr lang="de-DE" dirty="0">
              <a:hlinkClick r:id="rId4"/>
            </a:endParaRPr>
          </a:p>
          <a:p>
            <a:r>
              <a:rPr lang="de-DE" dirty="0"/>
              <a:t>Darüber hinaus finden sich im TI-Score Verlinkungen auf Themenwebseiten der Hersteller sowie Kontaktdaten zuständiger Ansprechpersonen</a:t>
            </a:r>
            <a:endParaRPr lang="de-DE" dirty="0">
              <a:hlinkClick r:id="rId4"/>
            </a:endParaRPr>
          </a:p>
          <a:p>
            <a:endParaRPr lang="de-DE" dirty="0">
              <a:hlinkClick r:id="rId4"/>
            </a:endParaRPr>
          </a:p>
          <a:p>
            <a:pPr marL="0" indent="0">
              <a:buNone/>
            </a:pPr>
            <a:endParaRPr lang="de-DE" dirty="0"/>
          </a:p>
          <a:p>
            <a:endParaRPr lang="de-DE" dirty="0"/>
          </a:p>
        </p:txBody>
      </p:sp>
      <p:sp>
        <p:nvSpPr>
          <p:cNvPr id="4" name="Fußzeilenplatzhalter 3">
            <a:extLst>
              <a:ext uri="{FF2B5EF4-FFF2-40B4-BE49-F238E27FC236}">
                <a16:creationId xmlns:a16="http://schemas.microsoft.com/office/drawing/2014/main" id="{F87AE484-1007-0DA2-6963-D4FAE636FE04}"/>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732678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6BEA3-0C42-3FA9-FB8F-6F493BA693D4}"/>
              </a:ext>
            </a:extLst>
          </p:cNvPr>
          <p:cNvSpPr>
            <a:spLocks noGrp="1"/>
          </p:cNvSpPr>
          <p:nvPr>
            <p:ph type="title"/>
          </p:nvPr>
        </p:nvSpPr>
        <p:spPr/>
        <p:txBody>
          <a:bodyPr/>
          <a:lstStyle/>
          <a:p>
            <a:r>
              <a:rPr lang="de-DE" dirty="0"/>
              <a:t>Die KIM-Versionen im Überblick</a:t>
            </a:r>
          </a:p>
        </p:txBody>
      </p:sp>
      <p:sp>
        <p:nvSpPr>
          <p:cNvPr id="3" name="Inhaltsplatzhalter 2">
            <a:extLst>
              <a:ext uri="{FF2B5EF4-FFF2-40B4-BE49-F238E27FC236}">
                <a16:creationId xmlns:a16="http://schemas.microsoft.com/office/drawing/2014/main" id="{5726D343-67C4-6A3D-8783-A19923A41767}"/>
              </a:ext>
            </a:extLst>
          </p:cNvPr>
          <p:cNvSpPr>
            <a:spLocks noGrp="1"/>
          </p:cNvSpPr>
          <p:nvPr>
            <p:ph idx="1"/>
          </p:nvPr>
        </p:nvSpPr>
        <p:spPr/>
        <p:txBody>
          <a:bodyPr>
            <a:normAutofit fontScale="85000" lnSpcReduction="20000"/>
          </a:bodyPr>
          <a:lstStyle/>
          <a:p>
            <a:r>
              <a:rPr lang="de-DE" dirty="0"/>
              <a:t>Die Fachanwendung KIM entwickelt sich fortwährend technisch weiter</a:t>
            </a:r>
          </a:p>
          <a:p>
            <a:endParaRPr lang="de-DE" dirty="0"/>
          </a:p>
          <a:p>
            <a:r>
              <a:rPr lang="de-DE" b="1" dirty="0"/>
              <a:t>KIM 1.0</a:t>
            </a:r>
            <a:br>
              <a:rPr lang="de-DE" dirty="0"/>
            </a:br>
            <a:r>
              <a:rPr lang="de-DE" dirty="0"/>
              <a:t>Basisfunktionalität, Anhänge Größenlimit bis 15 MB, Zulassung bis 30.09.2024</a:t>
            </a:r>
          </a:p>
          <a:p>
            <a:endParaRPr lang="de-DE" dirty="0"/>
          </a:p>
          <a:p>
            <a:r>
              <a:rPr lang="de-DE" b="1" dirty="0"/>
              <a:t>KIM 1.5</a:t>
            </a:r>
            <a:br>
              <a:rPr lang="de-DE" dirty="0"/>
            </a:br>
            <a:r>
              <a:rPr lang="de-DE" dirty="0"/>
              <a:t>Einführung von Dienstkennungen, Versand von Anhängen mit Größenlimit bis 500 MB (wenn Empfänger KIM 1.5+ unterstützt)</a:t>
            </a:r>
          </a:p>
          <a:p>
            <a:endParaRPr lang="de-DE" dirty="0"/>
          </a:p>
          <a:p>
            <a:r>
              <a:rPr lang="de-DE" b="1" dirty="0"/>
              <a:t>KIM 1.5+</a:t>
            </a:r>
            <a:br>
              <a:rPr lang="de-DE" dirty="0"/>
            </a:br>
            <a:r>
              <a:rPr lang="de-DE" dirty="0"/>
              <a:t>Empfang von Anhängen bis Größenlimit 500 MB, Funktionalität muss vom Administrator freigegeben werden, technische Voraussetzung klären (Bandbreite, Arbeitsspeicher etc.)</a:t>
            </a:r>
          </a:p>
        </p:txBody>
      </p:sp>
      <p:sp>
        <p:nvSpPr>
          <p:cNvPr id="4" name="Fußzeilenplatzhalter 3">
            <a:extLst>
              <a:ext uri="{FF2B5EF4-FFF2-40B4-BE49-F238E27FC236}">
                <a16:creationId xmlns:a16="http://schemas.microsoft.com/office/drawing/2014/main" id="{7A636315-4186-E41F-56F1-0D050AF16632}"/>
              </a:ext>
            </a:extLst>
          </p:cNvPr>
          <p:cNvSpPr>
            <a:spLocks noGrp="1"/>
          </p:cNvSpPr>
          <p:nvPr>
            <p:ph type="ftr" sz="quarter" idx="11"/>
          </p:nvPr>
        </p:nvSpPr>
        <p:spPr/>
        <p:txBody>
          <a:bodyPr/>
          <a:lstStyle/>
          <a:p>
            <a:r>
              <a:rPr lang="de-DE" dirty="0"/>
              <a:t>Vertiefungsfolie</a:t>
            </a:r>
          </a:p>
        </p:txBody>
      </p:sp>
    </p:spTree>
    <p:extLst>
      <p:ext uri="{BB962C8B-B14F-4D97-AF65-F5344CB8AC3E}">
        <p14:creationId xmlns:p14="http://schemas.microsoft.com/office/powerpoint/2010/main" val="3235775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257A5E-A76B-63AA-1CFE-9520FDA8D6EF}"/>
              </a:ext>
            </a:extLst>
          </p:cNvPr>
          <p:cNvSpPr>
            <a:spLocks noGrp="1"/>
          </p:cNvSpPr>
          <p:nvPr>
            <p:ph type="title"/>
          </p:nvPr>
        </p:nvSpPr>
        <p:spPr/>
        <p:txBody>
          <a:bodyPr/>
          <a:lstStyle/>
          <a:p>
            <a:r>
              <a:rPr lang="de-DE" dirty="0"/>
              <a:t>Rechte- &amp; Rollenvergabe</a:t>
            </a:r>
          </a:p>
        </p:txBody>
      </p:sp>
      <p:sp>
        <p:nvSpPr>
          <p:cNvPr id="3" name="Inhaltsplatzhalter 2">
            <a:extLst>
              <a:ext uri="{FF2B5EF4-FFF2-40B4-BE49-F238E27FC236}">
                <a16:creationId xmlns:a16="http://schemas.microsoft.com/office/drawing/2014/main" id="{E2BD3F9E-1C94-9F07-1AA2-109A9A8647E3}"/>
              </a:ext>
            </a:extLst>
          </p:cNvPr>
          <p:cNvSpPr>
            <a:spLocks noGrp="1"/>
          </p:cNvSpPr>
          <p:nvPr>
            <p:ph idx="1"/>
          </p:nvPr>
        </p:nvSpPr>
        <p:spPr/>
        <p:txBody>
          <a:bodyPr>
            <a:normAutofit lnSpcReduction="10000"/>
          </a:bodyPr>
          <a:lstStyle/>
          <a:p>
            <a:r>
              <a:rPr lang="de-DE" dirty="0"/>
              <a:t>Es sollte geprüft und festgelegt werden, welche Personen bzw. Personenkreis eine Berechtigung für den Zugriff auf das KIM-Postfach und das Versenden von KIM-Nachrichten erhält</a:t>
            </a:r>
          </a:p>
          <a:p>
            <a:endParaRPr lang="de-DE" dirty="0"/>
          </a:p>
          <a:p>
            <a:r>
              <a:rPr lang="de-DE" dirty="0"/>
              <a:t>Es sollte aus Datenschutzgründen sichergestellt werden, dass Mitarbeitende nur einen Zugriff auf die Daten erhalten, die für die Versorgung der von ihnen betreuten Pflegebedürftigen relevant sind.</a:t>
            </a:r>
          </a:p>
          <a:p>
            <a:pPr marL="0" indent="0">
              <a:buNone/>
            </a:pPr>
            <a:r>
              <a:rPr lang="de-DE" dirty="0"/>
              <a:t> </a:t>
            </a:r>
          </a:p>
          <a:p>
            <a:r>
              <a:rPr lang="de-DE" dirty="0"/>
              <a:t>Es sollte geprüft werden welche technischen Möglichkeiten das genutzte Primärsystem für eine Rechte- und Rollenvergabe bietet</a:t>
            </a:r>
          </a:p>
        </p:txBody>
      </p:sp>
      <p:sp>
        <p:nvSpPr>
          <p:cNvPr id="4" name="Fußzeilenplatzhalter 3">
            <a:extLst>
              <a:ext uri="{FF2B5EF4-FFF2-40B4-BE49-F238E27FC236}">
                <a16:creationId xmlns:a16="http://schemas.microsoft.com/office/drawing/2014/main" id="{CA6735B3-C295-2CE7-5C86-B3293DFCDF79}"/>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457032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57708-D1D7-B1EF-9265-E1C1AE423289}"/>
              </a:ext>
            </a:extLst>
          </p:cNvPr>
          <p:cNvSpPr>
            <a:spLocks noGrp="1"/>
          </p:cNvSpPr>
          <p:nvPr>
            <p:ph type="title"/>
          </p:nvPr>
        </p:nvSpPr>
        <p:spPr/>
        <p:txBody>
          <a:bodyPr>
            <a:normAutofit/>
          </a:bodyPr>
          <a:lstStyle/>
          <a:p>
            <a:r>
              <a:rPr lang="de-DE" dirty="0"/>
              <a:t>Einrichten des Postfaches – Variante 1 </a:t>
            </a:r>
            <a:br>
              <a:rPr lang="de-DE" dirty="0"/>
            </a:br>
            <a:r>
              <a:rPr lang="de-DE" dirty="0"/>
              <a:t>KIM in Primärsystem integriert</a:t>
            </a:r>
          </a:p>
        </p:txBody>
      </p:sp>
      <p:sp>
        <p:nvSpPr>
          <p:cNvPr id="3" name="Inhaltsplatzhalter 2">
            <a:extLst>
              <a:ext uri="{FF2B5EF4-FFF2-40B4-BE49-F238E27FC236}">
                <a16:creationId xmlns:a16="http://schemas.microsoft.com/office/drawing/2014/main" id="{F1742656-C5A2-86EA-9563-A21EEEDF8082}"/>
              </a:ext>
            </a:extLst>
          </p:cNvPr>
          <p:cNvSpPr>
            <a:spLocks noGrp="1"/>
          </p:cNvSpPr>
          <p:nvPr>
            <p:ph sz="half" idx="1"/>
          </p:nvPr>
        </p:nvSpPr>
        <p:spPr/>
        <p:txBody>
          <a:bodyPr>
            <a:normAutofit lnSpcReduction="10000"/>
          </a:bodyPr>
          <a:lstStyle/>
          <a:p>
            <a:r>
              <a:rPr lang="de-DE" dirty="0"/>
              <a:t>Der KIM-Dienst kann direkt in das Primärsystem integriert werden</a:t>
            </a:r>
          </a:p>
          <a:p>
            <a:endParaRPr lang="de-DE" dirty="0"/>
          </a:p>
          <a:p>
            <a:r>
              <a:rPr lang="de-DE" dirty="0"/>
              <a:t>Hierfür ist oftmals ein Update des Primärsystems erforderlich</a:t>
            </a:r>
          </a:p>
          <a:p>
            <a:pPr marL="0" indent="0">
              <a:buNone/>
            </a:pPr>
            <a:endParaRPr lang="de-DE" dirty="0"/>
          </a:p>
          <a:p>
            <a:r>
              <a:rPr lang="de-DE" dirty="0"/>
              <a:t>Ggf. richtet der TI-Dienstleister das KIM-Postfach selbst per Remotezugriff ein</a:t>
            </a:r>
          </a:p>
        </p:txBody>
      </p:sp>
      <p:sp>
        <p:nvSpPr>
          <p:cNvPr id="5" name="Inhaltsplatzhalter 4">
            <a:extLst>
              <a:ext uri="{FF2B5EF4-FFF2-40B4-BE49-F238E27FC236}">
                <a16:creationId xmlns:a16="http://schemas.microsoft.com/office/drawing/2014/main" id="{ABA973E2-C871-A79D-0CFB-B3347A12F8EA}"/>
              </a:ext>
            </a:extLst>
          </p:cNvPr>
          <p:cNvSpPr>
            <a:spLocks noGrp="1"/>
          </p:cNvSpPr>
          <p:nvPr>
            <p:ph sz="half" idx="2"/>
          </p:nvPr>
        </p:nvSpPr>
        <p:spPr>
          <a:ln w="38100">
            <a:solidFill>
              <a:schemeClr val="tx1"/>
            </a:solidFill>
            <a:prstDash val="lgDash"/>
          </a:ln>
        </p:spPr>
        <p:txBody>
          <a:bodyPr anchor="ctr">
            <a:normAutofit lnSpcReduction="100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4" name="Fußzeilenplatzhalter 3">
            <a:extLst>
              <a:ext uri="{FF2B5EF4-FFF2-40B4-BE49-F238E27FC236}">
                <a16:creationId xmlns:a16="http://schemas.microsoft.com/office/drawing/2014/main" id="{9E0C2F8B-FEF0-8EAA-9961-DB76B5F061DE}"/>
              </a:ext>
            </a:extLst>
          </p:cNvPr>
          <p:cNvSpPr>
            <a:spLocks noGrp="1"/>
          </p:cNvSpPr>
          <p:nvPr>
            <p:ph type="ftr" sz="quarter" idx="11"/>
          </p:nvPr>
        </p:nvSpPr>
        <p:spPr/>
        <p:txBody>
          <a:bodyPr/>
          <a:lstStyle/>
          <a:p>
            <a:r>
              <a:rPr lang="de-DE" dirty="0"/>
              <a:t>Vertiefungsfolie</a:t>
            </a:r>
          </a:p>
        </p:txBody>
      </p:sp>
    </p:spTree>
    <p:extLst>
      <p:ext uri="{BB962C8B-B14F-4D97-AF65-F5344CB8AC3E}">
        <p14:creationId xmlns:p14="http://schemas.microsoft.com/office/powerpoint/2010/main" val="2776769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57708-D1D7-B1EF-9265-E1C1AE423289}"/>
              </a:ext>
            </a:extLst>
          </p:cNvPr>
          <p:cNvSpPr>
            <a:spLocks noGrp="1"/>
          </p:cNvSpPr>
          <p:nvPr>
            <p:ph type="title"/>
          </p:nvPr>
        </p:nvSpPr>
        <p:spPr/>
        <p:txBody>
          <a:bodyPr>
            <a:normAutofit/>
          </a:bodyPr>
          <a:lstStyle/>
          <a:p>
            <a:r>
              <a:rPr lang="de-DE" dirty="0"/>
              <a:t>Einrichten des Postfaches – Variante 2</a:t>
            </a:r>
            <a:br>
              <a:rPr lang="de-DE" dirty="0"/>
            </a:br>
            <a:r>
              <a:rPr lang="de-DE" dirty="0"/>
              <a:t>KIM mit E-Mail-Programm verknüpft</a:t>
            </a:r>
          </a:p>
        </p:txBody>
      </p:sp>
      <p:sp>
        <p:nvSpPr>
          <p:cNvPr id="3" name="Inhaltsplatzhalter 2">
            <a:extLst>
              <a:ext uri="{FF2B5EF4-FFF2-40B4-BE49-F238E27FC236}">
                <a16:creationId xmlns:a16="http://schemas.microsoft.com/office/drawing/2014/main" id="{F1742656-C5A2-86EA-9563-A21EEEDF8082}"/>
              </a:ext>
            </a:extLst>
          </p:cNvPr>
          <p:cNvSpPr>
            <a:spLocks noGrp="1"/>
          </p:cNvSpPr>
          <p:nvPr>
            <p:ph sz="half" idx="1"/>
          </p:nvPr>
        </p:nvSpPr>
        <p:spPr/>
        <p:txBody>
          <a:bodyPr>
            <a:normAutofit fontScale="77500" lnSpcReduction="20000"/>
          </a:bodyPr>
          <a:lstStyle/>
          <a:p>
            <a:r>
              <a:rPr lang="de-DE" dirty="0"/>
              <a:t>Der KIM-Dienst kann in gewöhnliche E-Mail-Programme (Outlook, Thunderbird etc.) integriert werden</a:t>
            </a:r>
          </a:p>
          <a:p>
            <a:endParaRPr lang="de-DE" dirty="0"/>
          </a:p>
          <a:p>
            <a:r>
              <a:rPr lang="de-DE" dirty="0"/>
              <a:t>Ggf. richtet der TI-Dienstleister das KIM-Postfach selbst per Remotezugriff ein</a:t>
            </a:r>
          </a:p>
          <a:p>
            <a:endParaRPr lang="de-DE" dirty="0"/>
          </a:p>
          <a:p>
            <a:r>
              <a:rPr lang="de-DE" dirty="0"/>
              <a:t>Die Nutzung von zwei Systemen (E-Mail-Programm und Primärsystem) kann in der Praxis jedoch zu Medienbrüchen führen</a:t>
            </a:r>
          </a:p>
          <a:p>
            <a:pPr marL="0" indent="0">
              <a:buNone/>
            </a:pPr>
            <a:endParaRPr lang="de-DE" dirty="0"/>
          </a:p>
          <a:p>
            <a:r>
              <a:rPr lang="de-DE" dirty="0"/>
              <a:t>Es sollte daher perspektivisch darauf hingewirkt werden, dass der KIM-Dienst direkt in das Primärsystem integriert wird</a:t>
            </a:r>
          </a:p>
        </p:txBody>
      </p:sp>
      <p:sp>
        <p:nvSpPr>
          <p:cNvPr id="5" name="Inhaltsplatzhalter 4">
            <a:extLst>
              <a:ext uri="{FF2B5EF4-FFF2-40B4-BE49-F238E27FC236}">
                <a16:creationId xmlns:a16="http://schemas.microsoft.com/office/drawing/2014/main" id="{8699EF24-BBB8-D2B6-E365-D88A79327841}"/>
              </a:ext>
            </a:extLst>
          </p:cNvPr>
          <p:cNvSpPr>
            <a:spLocks noGrp="1"/>
          </p:cNvSpPr>
          <p:nvPr>
            <p:ph sz="half" idx="2"/>
          </p:nvPr>
        </p:nvSpPr>
        <p:spPr>
          <a:xfrm>
            <a:off x="6172200" y="1825625"/>
            <a:ext cx="5181600" cy="4351338"/>
          </a:xfrm>
          <a:ln w="38100">
            <a:solidFill>
              <a:schemeClr val="tx1"/>
            </a:solidFill>
            <a:prstDash val="lgDash"/>
          </a:ln>
        </p:spPr>
        <p:txBody>
          <a:bodyPr anchor="ctr">
            <a:normAutofit fontScale="77500" lnSpcReduction="20000"/>
          </a:bodyPr>
          <a:lstStyle/>
          <a:p>
            <a:pPr marL="0" indent="0" algn="ctr">
              <a:buNone/>
            </a:pPr>
            <a:r>
              <a:rPr lang="de-DE" dirty="0"/>
              <a:t>Platzhalter Screenshots/ </a:t>
            </a:r>
            <a:br>
              <a:rPr lang="de-DE" dirty="0"/>
            </a:br>
            <a:r>
              <a:rPr lang="de-DE" dirty="0"/>
              <a:t>Schritt für Schritt-Anleitung</a:t>
            </a:r>
          </a:p>
        </p:txBody>
      </p:sp>
      <p:sp>
        <p:nvSpPr>
          <p:cNvPr id="4" name="Fußzeilenplatzhalter 3">
            <a:extLst>
              <a:ext uri="{FF2B5EF4-FFF2-40B4-BE49-F238E27FC236}">
                <a16:creationId xmlns:a16="http://schemas.microsoft.com/office/drawing/2014/main" id="{632CC3A8-9402-3B72-B5E6-094EB28D0D25}"/>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3534080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DCB033-EDA1-C45D-958A-7393E5C5FB27}"/>
              </a:ext>
            </a:extLst>
          </p:cNvPr>
          <p:cNvSpPr>
            <a:spLocks noGrp="1"/>
          </p:cNvSpPr>
          <p:nvPr>
            <p:ph type="title"/>
          </p:nvPr>
        </p:nvSpPr>
        <p:spPr/>
        <p:txBody>
          <a:bodyPr>
            <a:normAutofit/>
          </a:bodyPr>
          <a:lstStyle/>
          <a:p>
            <a:r>
              <a:rPr lang="de-DE" dirty="0"/>
              <a:t>Kontakteverwaltung:</a:t>
            </a:r>
            <a:br>
              <a:rPr lang="de-DE" dirty="0"/>
            </a:br>
            <a:r>
              <a:rPr lang="de-DE" dirty="0"/>
              <a:t>Der TI-Verzeichnisdienst</a:t>
            </a:r>
          </a:p>
        </p:txBody>
      </p:sp>
      <p:sp>
        <p:nvSpPr>
          <p:cNvPr id="3" name="Inhaltsplatzhalter 2">
            <a:extLst>
              <a:ext uri="{FF2B5EF4-FFF2-40B4-BE49-F238E27FC236}">
                <a16:creationId xmlns:a16="http://schemas.microsoft.com/office/drawing/2014/main" id="{0D363F2A-1750-2F2B-2673-47617BAA4B70}"/>
              </a:ext>
            </a:extLst>
          </p:cNvPr>
          <p:cNvSpPr>
            <a:spLocks noGrp="1"/>
          </p:cNvSpPr>
          <p:nvPr>
            <p:ph sz="half" idx="1"/>
          </p:nvPr>
        </p:nvSpPr>
        <p:spPr/>
        <p:txBody>
          <a:bodyPr>
            <a:normAutofit/>
          </a:bodyPr>
          <a:lstStyle/>
          <a:p>
            <a:r>
              <a:rPr lang="de-DE" sz="1600" dirty="0"/>
              <a:t>Im TI-Verzeichnisdienst (VZD) sind die Kontaktdaten aller in die TI eingebundenen Institutionen und Personen aufgeführt</a:t>
            </a:r>
          </a:p>
          <a:p>
            <a:pPr marL="0" indent="0">
              <a:buNone/>
            </a:pPr>
            <a:endParaRPr lang="de-DE" sz="1600" dirty="0"/>
          </a:p>
          <a:p>
            <a:r>
              <a:rPr lang="de-DE" sz="1600" dirty="0"/>
              <a:t>Die Daten im TI-Verzeichnisdienst werden von verschiedenen Stellen verwaltet (z. B. elektronisches </a:t>
            </a:r>
            <a:r>
              <a:rPr lang="de-DE" sz="1600" dirty="0" err="1"/>
              <a:t>Gesundheitsberuferegister</a:t>
            </a:r>
            <a:r>
              <a:rPr lang="de-DE" sz="1600" dirty="0"/>
              <a:t> oder KIM-Anbieter) </a:t>
            </a:r>
          </a:p>
          <a:p>
            <a:endParaRPr lang="de-DE" sz="1600" dirty="0"/>
          </a:p>
          <a:p>
            <a:r>
              <a:rPr lang="de-DE" sz="1600" dirty="0"/>
              <a:t>Auf den TI-Verzeichnisdienst kann über den KIM-Dienst z. B. aus dem Primärsystem oder dem externen E-Mail-Programm zugegriffen werden</a:t>
            </a:r>
          </a:p>
          <a:p>
            <a:endParaRPr lang="de-DE" sz="1600" dirty="0"/>
          </a:p>
          <a:p>
            <a:r>
              <a:rPr lang="de-DE" sz="1600" dirty="0"/>
              <a:t>KIM-Adressen aus dem TI-Verzeichnisdienst können für eine regelmäßige Nutzung in die Stammdaten des Primärsystems übertragen werden</a:t>
            </a:r>
          </a:p>
        </p:txBody>
      </p:sp>
      <p:sp>
        <p:nvSpPr>
          <p:cNvPr id="4" name="Inhaltsplatzhalter 3">
            <a:extLst>
              <a:ext uri="{FF2B5EF4-FFF2-40B4-BE49-F238E27FC236}">
                <a16:creationId xmlns:a16="http://schemas.microsoft.com/office/drawing/2014/main" id="{A5E89E00-7C3D-2FD8-D3E6-26F1448B1F88}"/>
              </a:ext>
            </a:extLst>
          </p:cNvPr>
          <p:cNvSpPr>
            <a:spLocks noGrp="1"/>
          </p:cNvSpPr>
          <p:nvPr>
            <p:ph sz="half" idx="2"/>
          </p:nvPr>
        </p:nvSpPr>
        <p:spPr>
          <a:ln w="38100">
            <a:solidFill>
              <a:schemeClr val="tx1"/>
            </a:solidFill>
            <a:prstDash val="lgDash"/>
          </a:ln>
        </p:spPr>
        <p:txBody>
          <a:bodyPr anchor="ctr">
            <a:normAutofit/>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BC75047A-59B0-AF18-5970-6C1BBC66CB17}"/>
              </a:ext>
            </a:extLst>
          </p:cNvPr>
          <p:cNvSpPr>
            <a:spLocks noGrp="1"/>
          </p:cNvSpPr>
          <p:nvPr>
            <p:ph type="ftr" sz="quarter" idx="11"/>
          </p:nvPr>
        </p:nvSpPr>
        <p:spPr/>
        <p:txBody>
          <a:bodyPr/>
          <a:lstStyle/>
          <a:p>
            <a:r>
              <a:rPr lang="de-DE" dirty="0"/>
              <a:t>Grundlagenfolie</a:t>
            </a:r>
          </a:p>
        </p:txBody>
      </p:sp>
    </p:spTree>
    <p:extLst>
      <p:ext uri="{BB962C8B-B14F-4D97-AF65-F5344CB8AC3E}">
        <p14:creationId xmlns:p14="http://schemas.microsoft.com/office/powerpoint/2010/main" val="219112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FB602-38F6-FFAA-045B-BEE6DCCBE7A8}"/>
              </a:ext>
            </a:extLst>
          </p:cNvPr>
          <p:cNvSpPr>
            <a:spLocks noGrp="1"/>
          </p:cNvSpPr>
          <p:nvPr>
            <p:ph type="title"/>
          </p:nvPr>
        </p:nvSpPr>
        <p:spPr/>
        <p:txBody>
          <a:bodyPr/>
          <a:lstStyle/>
          <a:p>
            <a:r>
              <a:rPr lang="de-DE" dirty="0"/>
              <a:t>Hinweise zur grafischen Aufbereitung I</a:t>
            </a:r>
          </a:p>
        </p:txBody>
      </p:sp>
      <p:sp>
        <p:nvSpPr>
          <p:cNvPr id="3" name="Inhaltsplatzhalter 2">
            <a:extLst>
              <a:ext uri="{FF2B5EF4-FFF2-40B4-BE49-F238E27FC236}">
                <a16:creationId xmlns:a16="http://schemas.microsoft.com/office/drawing/2014/main" id="{10ED7692-78AC-214D-A988-D85535D5B53C}"/>
              </a:ext>
            </a:extLst>
          </p:cNvPr>
          <p:cNvSpPr>
            <a:spLocks noGrp="1"/>
          </p:cNvSpPr>
          <p:nvPr>
            <p:ph sz="half" idx="1"/>
          </p:nvPr>
        </p:nvSpPr>
        <p:spPr/>
        <p:txBody>
          <a:bodyPr>
            <a:normAutofit fontScale="77500" lnSpcReduction="20000"/>
          </a:bodyPr>
          <a:lstStyle/>
          <a:p>
            <a:r>
              <a:rPr lang="de-DE" dirty="0"/>
              <a:t>Die Integration des KIM-Dienstes in die bestehenden Primärsysteme (z. B. die genutzte Pflegedokumentationssoftware) wird von den entsprechenden Herstellern individuell umgesetzt</a:t>
            </a:r>
          </a:p>
          <a:p>
            <a:endParaRPr lang="de-DE" dirty="0"/>
          </a:p>
          <a:p>
            <a:r>
              <a:rPr lang="de-DE" dirty="0"/>
              <a:t>Es kommt dabei zu deutlichen Unterschieden in Bedienoberfläche, Menüführung und den Funktionen</a:t>
            </a:r>
          </a:p>
          <a:p>
            <a:endParaRPr lang="de-DE" dirty="0"/>
          </a:p>
          <a:p>
            <a:r>
              <a:rPr lang="de-DE" dirty="0"/>
              <a:t>Es ist daher von Bedeutung die Präsentationsfolien an den markierten Stellen mit Bildausschnitten aus dem eigenen Primärsystem zu ergänzen</a:t>
            </a:r>
          </a:p>
        </p:txBody>
      </p:sp>
      <p:sp>
        <p:nvSpPr>
          <p:cNvPr id="4" name="Inhaltsplatzhalter 3">
            <a:extLst>
              <a:ext uri="{FF2B5EF4-FFF2-40B4-BE49-F238E27FC236}">
                <a16:creationId xmlns:a16="http://schemas.microsoft.com/office/drawing/2014/main" id="{7913CF98-56C6-5545-7919-19497F55C7AE}"/>
              </a:ext>
            </a:extLst>
          </p:cNvPr>
          <p:cNvSpPr>
            <a:spLocks noGrp="1"/>
          </p:cNvSpPr>
          <p:nvPr>
            <p:ph sz="half" idx="2"/>
          </p:nvPr>
        </p:nvSpPr>
        <p:spPr/>
        <p:txBody>
          <a:bodyPr>
            <a:normAutofit fontScale="77500" lnSpcReduction="20000"/>
          </a:bodyPr>
          <a:lstStyle/>
          <a:p>
            <a:pPr marL="0" indent="0">
              <a:buNone/>
            </a:pPr>
            <a:r>
              <a:rPr lang="de-DE" dirty="0"/>
              <a:t>Über diese Funktion können in Microsoft PowerPoint leicht Bildausschnitte an den vorgesehenen Stellen in die Präsentation eingefügt werden</a:t>
            </a:r>
          </a:p>
        </p:txBody>
      </p:sp>
      <p:pic>
        <p:nvPicPr>
          <p:cNvPr id="8" name="Grafik 7">
            <a:extLst>
              <a:ext uri="{FF2B5EF4-FFF2-40B4-BE49-F238E27FC236}">
                <a16:creationId xmlns:a16="http://schemas.microsoft.com/office/drawing/2014/main" id="{7CEC6B11-8BD1-9D11-BB4B-D4B24F7FE529}"/>
              </a:ext>
            </a:extLst>
          </p:cNvPr>
          <p:cNvPicPr>
            <a:picLocks noChangeAspect="1"/>
          </p:cNvPicPr>
          <p:nvPr/>
        </p:nvPicPr>
        <p:blipFill>
          <a:blip r:embed="rId3"/>
          <a:stretch>
            <a:fillRect/>
          </a:stretch>
        </p:blipFill>
        <p:spPr>
          <a:xfrm>
            <a:off x="6172200" y="3291921"/>
            <a:ext cx="4824557" cy="258409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78984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DA7E9-B466-CBE1-1AC5-D641D22054D6}"/>
              </a:ext>
            </a:extLst>
          </p:cNvPr>
          <p:cNvSpPr>
            <a:spLocks noGrp="1"/>
          </p:cNvSpPr>
          <p:nvPr>
            <p:ph type="title"/>
          </p:nvPr>
        </p:nvSpPr>
        <p:spPr/>
        <p:txBody>
          <a:bodyPr/>
          <a:lstStyle/>
          <a:p>
            <a:r>
              <a:rPr lang="de-DE" dirty="0"/>
              <a:t>Kontakteverwaltung:</a:t>
            </a:r>
            <a:br>
              <a:rPr lang="de-DE" dirty="0"/>
            </a:br>
            <a:r>
              <a:rPr lang="de-DE" dirty="0"/>
              <a:t>Kontaktsuche im TI-Verzeichnisdienst</a:t>
            </a:r>
          </a:p>
        </p:txBody>
      </p:sp>
      <p:sp>
        <p:nvSpPr>
          <p:cNvPr id="4" name="Inhaltsplatzhalter 3">
            <a:extLst>
              <a:ext uri="{FF2B5EF4-FFF2-40B4-BE49-F238E27FC236}">
                <a16:creationId xmlns:a16="http://schemas.microsoft.com/office/drawing/2014/main" id="{0F4A6BF4-4723-75D6-5F05-B1833FA4E1AE}"/>
              </a:ext>
            </a:extLst>
          </p:cNvPr>
          <p:cNvSpPr>
            <a:spLocks noGrp="1"/>
          </p:cNvSpPr>
          <p:nvPr>
            <p:ph sz="half" idx="1"/>
          </p:nvPr>
        </p:nvSpPr>
        <p:spPr/>
        <p:txBody>
          <a:bodyPr>
            <a:normAutofit fontScale="85000" lnSpcReduction="20000"/>
          </a:bodyPr>
          <a:lstStyle/>
          <a:p>
            <a:pPr marL="0" indent="0">
              <a:buNone/>
            </a:pPr>
            <a:r>
              <a:rPr lang="de-DE" b="1" dirty="0"/>
              <a:t>Hinweise für die Kontaktsuche</a:t>
            </a:r>
            <a:endParaRPr lang="de-DE" dirty="0"/>
          </a:p>
          <a:p>
            <a:endParaRPr lang="de-DE" dirty="0"/>
          </a:p>
          <a:p>
            <a:r>
              <a:rPr lang="de-DE" dirty="0"/>
              <a:t>Nutzung von Filtermöglichkeiten (z. B. Postleitzahl, Name, Fachrichtung)</a:t>
            </a:r>
          </a:p>
          <a:p>
            <a:endParaRPr lang="de-DE" dirty="0"/>
          </a:p>
          <a:p>
            <a:r>
              <a:rPr lang="de-DE" dirty="0"/>
              <a:t>Prüfung ob für den Kontakt ggf. mehrere KIM-Adressen im Verzeichnisdienst hinterlegt sind</a:t>
            </a:r>
          </a:p>
          <a:p>
            <a:endParaRPr lang="de-DE" dirty="0"/>
          </a:p>
          <a:p>
            <a:r>
              <a:rPr lang="de-DE" dirty="0"/>
              <a:t>Bei Gemeinschaftspraxen sind ggf. nicht alle Namen des ärztlichen Personals aufgeführt </a:t>
            </a:r>
          </a:p>
        </p:txBody>
      </p:sp>
      <p:sp>
        <p:nvSpPr>
          <p:cNvPr id="6" name="Inhaltsplatzhalter 5">
            <a:extLst>
              <a:ext uri="{FF2B5EF4-FFF2-40B4-BE49-F238E27FC236}">
                <a16:creationId xmlns:a16="http://schemas.microsoft.com/office/drawing/2014/main" id="{FD40503B-AE57-6AEE-0A62-3EBDA167DD81}"/>
              </a:ext>
            </a:extLst>
          </p:cNvPr>
          <p:cNvSpPr>
            <a:spLocks noGrp="1"/>
          </p:cNvSpPr>
          <p:nvPr>
            <p:ph sz="half" idx="2"/>
          </p:nvPr>
        </p:nvSpPr>
        <p:spPr>
          <a:ln w="38100">
            <a:solidFill>
              <a:schemeClr val="tx1"/>
            </a:solidFill>
            <a:prstDash val="lgDash"/>
          </a:ln>
        </p:spPr>
        <p:txBody>
          <a:bodyPr anchor="ctr">
            <a:normAutofit fontScale="85000" lnSpcReduction="200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3CA49CD8-AD85-0824-0FF4-03AC34AA678F}"/>
              </a:ext>
            </a:extLst>
          </p:cNvPr>
          <p:cNvSpPr>
            <a:spLocks noGrp="1"/>
          </p:cNvSpPr>
          <p:nvPr>
            <p:ph type="ftr" sz="quarter" idx="11"/>
          </p:nvPr>
        </p:nvSpPr>
        <p:spPr/>
        <p:txBody>
          <a:bodyPr/>
          <a:lstStyle/>
          <a:p>
            <a:r>
              <a:rPr lang="de-DE" dirty="0"/>
              <a:t>Grundlagenfolie</a:t>
            </a:r>
          </a:p>
        </p:txBody>
      </p:sp>
    </p:spTree>
    <p:extLst>
      <p:ext uri="{BB962C8B-B14F-4D97-AF65-F5344CB8AC3E}">
        <p14:creationId xmlns:p14="http://schemas.microsoft.com/office/powerpoint/2010/main" val="3626811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1DA7E9-B466-CBE1-1AC5-D641D22054D6}"/>
              </a:ext>
            </a:extLst>
          </p:cNvPr>
          <p:cNvSpPr>
            <a:spLocks noGrp="1"/>
          </p:cNvSpPr>
          <p:nvPr>
            <p:ph type="title"/>
          </p:nvPr>
        </p:nvSpPr>
        <p:spPr/>
        <p:txBody>
          <a:bodyPr/>
          <a:lstStyle/>
          <a:p>
            <a:r>
              <a:rPr lang="de-DE" dirty="0"/>
              <a:t>Kontakteverwaltung:</a:t>
            </a:r>
            <a:br>
              <a:rPr lang="de-DE" dirty="0"/>
            </a:br>
            <a:r>
              <a:rPr lang="de-DE" dirty="0"/>
              <a:t>KIM-Adressen im Primärsystem hinterlegen</a:t>
            </a:r>
          </a:p>
        </p:txBody>
      </p:sp>
      <p:sp>
        <p:nvSpPr>
          <p:cNvPr id="4" name="Inhaltsplatzhalter 3">
            <a:extLst>
              <a:ext uri="{FF2B5EF4-FFF2-40B4-BE49-F238E27FC236}">
                <a16:creationId xmlns:a16="http://schemas.microsoft.com/office/drawing/2014/main" id="{0F4A6BF4-4723-75D6-5F05-B1833FA4E1AE}"/>
              </a:ext>
            </a:extLst>
          </p:cNvPr>
          <p:cNvSpPr>
            <a:spLocks noGrp="1"/>
          </p:cNvSpPr>
          <p:nvPr>
            <p:ph sz="half" idx="1"/>
          </p:nvPr>
        </p:nvSpPr>
        <p:spPr/>
        <p:txBody>
          <a:bodyPr>
            <a:normAutofit/>
          </a:bodyPr>
          <a:lstStyle/>
          <a:p>
            <a:r>
              <a:rPr lang="de-DE" dirty="0"/>
              <a:t>KIM-Adressen der externen Kontakte können im Primärsystem der Pflegeeinrichtung hinterlegt werden z. B. in den Stammdaten der Arztpraxen und Apotheken</a:t>
            </a:r>
          </a:p>
          <a:p>
            <a:endParaRPr lang="de-DE" dirty="0"/>
          </a:p>
        </p:txBody>
      </p:sp>
      <p:sp>
        <p:nvSpPr>
          <p:cNvPr id="6" name="Inhaltsplatzhalter 5">
            <a:extLst>
              <a:ext uri="{FF2B5EF4-FFF2-40B4-BE49-F238E27FC236}">
                <a16:creationId xmlns:a16="http://schemas.microsoft.com/office/drawing/2014/main" id="{FD40503B-AE57-6AEE-0A62-3EBDA167DD81}"/>
              </a:ext>
            </a:extLst>
          </p:cNvPr>
          <p:cNvSpPr>
            <a:spLocks noGrp="1"/>
          </p:cNvSpPr>
          <p:nvPr>
            <p:ph sz="half" idx="2"/>
          </p:nvPr>
        </p:nvSpPr>
        <p:spPr>
          <a:ln w="38100">
            <a:solidFill>
              <a:schemeClr val="tx1"/>
            </a:solidFill>
            <a:prstDash val="lgDash"/>
          </a:ln>
        </p:spPr>
        <p:txBody>
          <a:bodyPr anchor="ctr">
            <a:normAutofit/>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3CA49CD8-AD85-0824-0FF4-03AC34AA678F}"/>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3370276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DCB033-EDA1-C45D-958A-7393E5C5FB27}"/>
              </a:ext>
            </a:extLst>
          </p:cNvPr>
          <p:cNvSpPr>
            <a:spLocks noGrp="1"/>
          </p:cNvSpPr>
          <p:nvPr>
            <p:ph type="title"/>
          </p:nvPr>
        </p:nvSpPr>
        <p:spPr/>
        <p:txBody>
          <a:bodyPr/>
          <a:lstStyle/>
          <a:p>
            <a:r>
              <a:rPr lang="de-DE" dirty="0"/>
              <a:t>Kontakteverwaltung:</a:t>
            </a:r>
            <a:br>
              <a:rPr lang="de-DE" dirty="0"/>
            </a:br>
            <a:r>
              <a:rPr lang="de-DE" dirty="0"/>
              <a:t>KIM-Adressen individuell abfragen</a:t>
            </a:r>
          </a:p>
        </p:txBody>
      </p:sp>
      <p:sp>
        <p:nvSpPr>
          <p:cNvPr id="3" name="Inhaltsplatzhalter 2">
            <a:extLst>
              <a:ext uri="{FF2B5EF4-FFF2-40B4-BE49-F238E27FC236}">
                <a16:creationId xmlns:a16="http://schemas.microsoft.com/office/drawing/2014/main" id="{0D363F2A-1750-2F2B-2673-47617BAA4B70}"/>
              </a:ext>
            </a:extLst>
          </p:cNvPr>
          <p:cNvSpPr>
            <a:spLocks noGrp="1"/>
          </p:cNvSpPr>
          <p:nvPr>
            <p:ph sz="half" idx="1"/>
          </p:nvPr>
        </p:nvSpPr>
        <p:spPr/>
        <p:txBody>
          <a:bodyPr>
            <a:normAutofit fontScale="92500"/>
          </a:bodyPr>
          <a:lstStyle/>
          <a:p>
            <a:r>
              <a:rPr lang="de-DE" dirty="0"/>
              <a:t>Um den Kommunikationspartnern anzuzeigen, dass eine Kommunikation über KIM möglich ist, können diese auch persönlich nach ihrer KIM-Adresse gefragt werden</a:t>
            </a:r>
          </a:p>
          <a:p>
            <a:endParaRPr lang="de-DE" dirty="0"/>
          </a:p>
          <a:p>
            <a:r>
              <a:rPr lang="de-DE" dirty="0"/>
              <a:t>Ggf. besteht die Möglichkeit über das Primärsystem oder EDV-System einen entsprechenden Serienbrief zur Information zu verfassen </a:t>
            </a:r>
          </a:p>
          <a:p>
            <a:endParaRPr lang="de-DE" dirty="0"/>
          </a:p>
          <a:p>
            <a:pPr marL="0" indent="0">
              <a:buNone/>
            </a:pPr>
            <a:endParaRPr lang="de-DE" dirty="0"/>
          </a:p>
        </p:txBody>
      </p:sp>
      <p:sp>
        <p:nvSpPr>
          <p:cNvPr id="4" name="Inhaltsplatzhalter 3">
            <a:extLst>
              <a:ext uri="{FF2B5EF4-FFF2-40B4-BE49-F238E27FC236}">
                <a16:creationId xmlns:a16="http://schemas.microsoft.com/office/drawing/2014/main" id="{A5E89E00-7C3D-2FD8-D3E6-26F1448B1F88}"/>
              </a:ext>
            </a:extLst>
          </p:cNvPr>
          <p:cNvSpPr>
            <a:spLocks noGrp="1"/>
          </p:cNvSpPr>
          <p:nvPr>
            <p:ph sz="half" idx="2"/>
          </p:nvPr>
        </p:nvSpPr>
        <p:spPr>
          <a:ln w="38100">
            <a:solidFill>
              <a:schemeClr val="tx1"/>
            </a:solidFill>
            <a:prstDash val="lgDash"/>
          </a:ln>
        </p:spPr>
        <p:txBody>
          <a:bodyPr anchor="ctr">
            <a:normAutofit fontScale="925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BC75047A-59B0-AF18-5970-6C1BBC66CB17}"/>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323071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211B91-1818-0DE7-6D7B-D100D53F9B2C}"/>
              </a:ext>
            </a:extLst>
          </p:cNvPr>
          <p:cNvSpPr>
            <a:spLocks noGrp="1"/>
          </p:cNvSpPr>
          <p:nvPr>
            <p:ph type="title"/>
          </p:nvPr>
        </p:nvSpPr>
        <p:spPr/>
        <p:txBody>
          <a:bodyPr/>
          <a:lstStyle/>
          <a:p>
            <a:r>
              <a:rPr lang="de-DE" dirty="0"/>
              <a:t>Vorgehen beim Versand einer KIM-Nachricht</a:t>
            </a:r>
          </a:p>
        </p:txBody>
      </p:sp>
      <p:sp>
        <p:nvSpPr>
          <p:cNvPr id="4" name="Fußzeilenplatzhalter 3">
            <a:extLst>
              <a:ext uri="{FF2B5EF4-FFF2-40B4-BE49-F238E27FC236}">
                <a16:creationId xmlns:a16="http://schemas.microsoft.com/office/drawing/2014/main" id="{B7B0F4A4-F074-76C5-9C11-6604B1CA8276}"/>
              </a:ext>
            </a:extLst>
          </p:cNvPr>
          <p:cNvSpPr>
            <a:spLocks noGrp="1"/>
          </p:cNvSpPr>
          <p:nvPr>
            <p:ph type="ftr" sz="quarter" idx="11"/>
          </p:nvPr>
        </p:nvSpPr>
        <p:spPr/>
        <p:txBody>
          <a:bodyPr/>
          <a:lstStyle/>
          <a:p>
            <a:r>
              <a:rPr lang="de-DE"/>
              <a:t>Grundlagenfolie</a:t>
            </a:r>
          </a:p>
        </p:txBody>
      </p:sp>
      <p:cxnSp>
        <p:nvCxnSpPr>
          <p:cNvPr id="6" name="Gerader Verbinder 5">
            <a:extLst>
              <a:ext uri="{FF2B5EF4-FFF2-40B4-BE49-F238E27FC236}">
                <a16:creationId xmlns:a16="http://schemas.microsoft.com/office/drawing/2014/main" id="{B4F183B0-D8EE-5075-D15A-2B96BC3469A3}"/>
              </a:ext>
            </a:extLst>
          </p:cNvPr>
          <p:cNvCxnSpPr>
            <a:cxnSpLocks/>
          </p:cNvCxnSpPr>
          <p:nvPr/>
        </p:nvCxnSpPr>
        <p:spPr>
          <a:xfrm>
            <a:off x="335989" y="4111173"/>
            <a:ext cx="11483975" cy="0"/>
          </a:xfrm>
          <a:prstGeom prst="line">
            <a:avLst/>
          </a:prstGeom>
          <a:ln w="76200">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0" name="Textfeld 9">
            <a:extLst>
              <a:ext uri="{FF2B5EF4-FFF2-40B4-BE49-F238E27FC236}">
                <a16:creationId xmlns:a16="http://schemas.microsoft.com/office/drawing/2014/main" id="{0C4CCAF3-AD94-3349-12DE-C78D18DEC8DA}"/>
              </a:ext>
            </a:extLst>
          </p:cNvPr>
          <p:cNvSpPr txBox="1"/>
          <p:nvPr/>
        </p:nvSpPr>
        <p:spPr>
          <a:xfrm>
            <a:off x="356469" y="2059668"/>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Aufrufen des KIM-Dienstes</a:t>
            </a:r>
          </a:p>
        </p:txBody>
      </p:sp>
      <p:sp>
        <p:nvSpPr>
          <p:cNvPr id="11" name="Textfeld 10">
            <a:extLst>
              <a:ext uri="{FF2B5EF4-FFF2-40B4-BE49-F238E27FC236}">
                <a16:creationId xmlns:a16="http://schemas.microsoft.com/office/drawing/2014/main" id="{86FE104F-C75C-32D7-3CC4-6AACCD10F547}"/>
              </a:ext>
            </a:extLst>
          </p:cNvPr>
          <p:cNvSpPr txBox="1"/>
          <p:nvPr/>
        </p:nvSpPr>
        <p:spPr>
          <a:xfrm>
            <a:off x="1787774" y="5602336"/>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Hinzufügen von Empfängern</a:t>
            </a:r>
          </a:p>
        </p:txBody>
      </p:sp>
      <p:sp>
        <p:nvSpPr>
          <p:cNvPr id="12" name="Textfeld 11">
            <a:extLst>
              <a:ext uri="{FF2B5EF4-FFF2-40B4-BE49-F238E27FC236}">
                <a16:creationId xmlns:a16="http://schemas.microsoft.com/office/drawing/2014/main" id="{2F717E98-3783-974A-113F-618B3A4DCD47}"/>
              </a:ext>
            </a:extLst>
          </p:cNvPr>
          <p:cNvSpPr txBox="1"/>
          <p:nvPr/>
        </p:nvSpPr>
        <p:spPr>
          <a:xfrm>
            <a:off x="3959380" y="2055265"/>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Verfassen der </a:t>
            </a:r>
            <a:br>
              <a:rPr lang="de-DE" dirty="0">
                <a:solidFill>
                  <a:schemeClr val="bg1"/>
                </a:solidFill>
              </a:rPr>
            </a:br>
            <a:r>
              <a:rPr lang="de-DE" dirty="0">
                <a:solidFill>
                  <a:schemeClr val="bg1"/>
                </a:solidFill>
              </a:rPr>
              <a:t>KIM-Nachricht</a:t>
            </a:r>
          </a:p>
        </p:txBody>
      </p:sp>
      <p:sp>
        <p:nvSpPr>
          <p:cNvPr id="13" name="Textfeld 12">
            <a:extLst>
              <a:ext uri="{FF2B5EF4-FFF2-40B4-BE49-F238E27FC236}">
                <a16:creationId xmlns:a16="http://schemas.microsoft.com/office/drawing/2014/main" id="{8E257D96-A662-B7C3-012A-468700553633}"/>
              </a:ext>
            </a:extLst>
          </p:cNvPr>
          <p:cNvSpPr txBox="1"/>
          <p:nvPr/>
        </p:nvSpPr>
        <p:spPr>
          <a:xfrm>
            <a:off x="5375615" y="5602336"/>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Hinzufügen von Dateianhängen</a:t>
            </a:r>
          </a:p>
        </p:txBody>
      </p:sp>
      <p:sp>
        <p:nvSpPr>
          <p:cNvPr id="14" name="Textfeld 13">
            <a:extLst>
              <a:ext uri="{FF2B5EF4-FFF2-40B4-BE49-F238E27FC236}">
                <a16:creationId xmlns:a16="http://schemas.microsoft.com/office/drawing/2014/main" id="{77A3B1CF-FB28-5C81-7563-169DE41B1805}"/>
              </a:ext>
            </a:extLst>
          </p:cNvPr>
          <p:cNvSpPr txBox="1"/>
          <p:nvPr/>
        </p:nvSpPr>
        <p:spPr>
          <a:xfrm>
            <a:off x="7537545" y="2056643"/>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Versand der </a:t>
            </a:r>
            <a:br>
              <a:rPr lang="de-DE" dirty="0">
                <a:solidFill>
                  <a:schemeClr val="bg1"/>
                </a:solidFill>
              </a:rPr>
            </a:br>
            <a:r>
              <a:rPr lang="de-DE" dirty="0">
                <a:solidFill>
                  <a:schemeClr val="bg1"/>
                </a:solidFill>
              </a:rPr>
              <a:t>KIM-Nachricht</a:t>
            </a:r>
          </a:p>
        </p:txBody>
      </p:sp>
      <p:sp>
        <p:nvSpPr>
          <p:cNvPr id="15" name="Textfeld 14">
            <a:extLst>
              <a:ext uri="{FF2B5EF4-FFF2-40B4-BE49-F238E27FC236}">
                <a16:creationId xmlns:a16="http://schemas.microsoft.com/office/drawing/2014/main" id="{05BF8A31-953B-8818-319D-0E981DCEBF8B}"/>
              </a:ext>
            </a:extLst>
          </p:cNvPr>
          <p:cNvSpPr txBox="1"/>
          <p:nvPr/>
        </p:nvSpPr>
        <p:spPr>
          <a:xfrm>
            <a:off x="8963456" y="5602335"/>
            <a:ext cx="2160000" cy="646331"/>
          </a:xfrm>
          <a:prstGeom prst="rect">
            <a:avLst/>
          </a:prstGeom>
          <a:solidFill>
            <a:schemeClr val="accent1"/>
          </a:solidFill>
          <a:ln w="38100">
            <a:solidFill>
              <a:schemeClr val="accent1"/>
            </a:solidFill>
          </a:ln>
        </p:spPr>
        <p:txBody>
          <a:bodyPr wrap="square" rtlCol="0">
            <a:spAutoFit/>
          </a:bodyPr>
          <a:lstStyle/>
          <a:p>
            <a:pPr algn="ctr"/>
            <a:r>
              <a:rPr lang="de-DE" dirty="0">
                <a:solidFill>
                  <a:schemeClr val="bg1"/>
                </a:solidFill>
              </a:rPr>
              <a:t>Dokumentation der Kommunikation</a:t>
            </a:r>
          </a:p>
        </p:txBody>
      </p:sp>
      <p:cxnSp>
        <p:nvCxnSpPr>
          <p:cNvPr id="17" name="Gerade Verbindung mit Pfeil 16">
            <a:extLst>
              <a:ext uri="{FF2B5EF4-FFF2-40B4-BE49-F238E27FC236}">
                <a16:creationId xmlns:a16="http://schemas.microsoft.com/office/drawing/2014/main" id="{D8A5E977-13BA-7FD0-F89F-C4712DA8A448}"/>
              </a:ext>
            </a:extLst>
          </p:cNvPr>
          <p:cNvCxnSpPr>
            <a:cxnSpLocks/>
          </p:cNvCxnSpPr>
          <p:nvPr/>
        </p:nvCxnSpPr>
        <p:spPr>
          <a:xfrm>
            <a:off x="1415989" y="2701596"/>
            <a:ext cx="0" cy="115025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18" name="Gerade Verbindung mit Pfeil 17">
            <a:extLst>
              <a:ext uri="{FF2B5EF4-FFF2-40B4-BE49-F238E27FC236}">
                <a16:creationId xmlns:a16="http://schemas.microsoft.com/office/drawing/2014/main" id="{C542CDB0-A1A6-277E-ABD9-DE22EF4E397A}"/>
              </a:ext>
            </a:extLst>
          </p:cNvPr>
          <p:cNvCxnSpPr>
            <a:cxnSpLocks/>
          </p:cNvCxnSpPr>
          <p:nvPr/>
        </p:nvCxnSpPr>
        <p:spPr>
          <a:xfrm>
            <a:off x="5016767" y="2729306"/>
            <a:ext cx="0" cy="115200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19" name="Gerade Verbindung mit Pfeil 18">
            <a:extLst>
              <a:ext uri="{FF2B5EF4-FFF2-40B4-BE49-F238E27FC236}">
                <a16:creationId xmlns:a16="http://schemas.microsoft.com/office/drawing/2014/main" id="{7214E101-2BEA-8F83-CC5F-ED6C5B367C3E}"/>
              </a:ext>
            </a:extLst>
          </p:cNvPr>
          <p:cNvCxnSpPr>
            <a:cxnSpLocks/>
          </p:cNvCxnSpPr>
          <p:nvPr/>
        </p:nvCxnSpPr>
        <p:spPr>
          <a:xfrm>
            <a:off x="8610938" y="2729305"/>
            <a:ext cx="0" cy="115200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20" name="Gerade Verbindung mit Pfeil 19">
            <a:extLst>
              <a:ext uri="{FF2B5EF4-FFF2-40B4-BE49-F238E27FC236}">
                <a16:creationId xmlns:a16="http://schemas.microsoft.com/office/drawing/2014/main" id="{D09DDBC7-7E9D-4B44-4850-5DF1083299E6}"/>
              </a:ext>
            </a:extLst>
          </p:cNvPr>
          <p:cNvCxnSpPr>
            <a:cxnSpLocks/>
          </p:cNvCxnSpPr>
          <p:nvPr/>
        </p:nvCxnSpPr>
        <p:spPr>
          <a:xfrm flipV="1">
            <a:off x="2867772" y="4450335"/>
            <a:ext cx="0" cy="115200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22" name="Gerade Verbindung mit Pfeil 21">
            <a:extLst>
              <a:ext uri="{FF2B5EF4-FFF2-40B4-BE49-F238E27FC236}">
                <a16:creationId xmlns:a16="http://schemas.microsoft.com/office/drawing/2014/main" id="{C62A3A8E-5BBA-8B3D-90BC-235DFE1B6CBB}"/>
              </a:ext>
            </a:extLst>
          </p:cNvPr>
          <p:cNvCxnSpPr>
            <a:cxnSpLocks/>
          </p:cNvCxnSpPr>
          <p:nvPr/>
        </p:nvCxnSpPr>
        <p:spPr>
          <a:xfrm flipV="1">
            <a:off x="6436588" y="4450335"/>
            <a:ext cx="0" cy="115200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24" name="Gerade Verbindung mit Pfeil 23">
            <a:extLst>
              <a:ext uri="{FF2B5EF4-FFF2-40B4-BE49-F238E27FC236}">
                <a16:creationId xmlns:a16="http://schemas.microsoft.com/office/drawing/2014/main" id="{0E9AA41D-4DA8-B070-2A37-AF87A16BC0BF}"/>
              </a:ext>
            </a:extLst>
          </p:cNvPr>
          <p:cNvCxnSpPr>
            <a:cxnSpLocks/>
          </p:cNvCxnSpPr>
          <p:nvPr/>
        </p:nvCxnSpPr>
        <p:spPr>
          <a:xfrm flipV="1">
            <a:off x="10042369" y="4467645"/>
            <a:ext cx="0" cy="115200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 name="Textfeld 2">
            <a:extLst>
              <a:ext uri="{FF2B5EF4-FFF2-40B4-BE49-F238E27FC236}">
                <a16:creationId xmlns:a16="http://schemas.microsoft.com/office/drawing/2014/main" id="{527FEF81-DD32-E963-33E4-A9E094BA9131}"/>
              </a:ext>
            </a:extLst>
          </p:cNvPr>
          <p:cNvSpPr txBox="1"/>
          <p:nvPr/>
        </p:nvSpPr>
        <p:spPr>
          <a:xfrm>
            <a:off x="1182864" y="3059668"/>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1</a:t>
            </a:r>
          </a:p>
        </p:txBody>
      </p:sp>
      <p:sp>
        <p:nvSpPr>
          <p:cNvPr id="5" name="Textfeld 4">
            <a:extLst>
              <a:ext uri="{FF2B5EF4-FFF2-40B4-BE49-F238E27FC236}">
                <a16:creationId xmlns:a16="http://schemas.microsoft.com/office/drawing/2014/main" id="{5B4DE41F-B7FE-1793-821C-D754E534B280}"/>
              </a:ext>
            </a:extLst>
          </p:cNvPr>
          <p:cNvSpPr txBox="1"/>
          <p:nvPr/>
        </p:nvSpPr>
        <p:spPr>
          <a:xfrm>
            <a:off x="2634649" y="4858979"/>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2</a:t>
            </a:r>
          </a:p>
        </p:txBody>
      </p:sp>
      <p:sp>
        <p:nvSpPr>
          <p:cNvPr id="7" name="Textfeld 6">
            <a:extLst>
              <a:ext uri="{FF2B5EF4-FFF2-40B4-BE49-F238E27FC236}">
                <a16:creationId xmlns:a16="http://schemas.microsoft.com/office/drawing/2014/main" id="{E6D44D2E-A4A8-BC8C-CD20-EFA4832AD482}"/>
              </a:ext>
            </a:extLst>
          </p:cNvPr>
          <p:cNvSpPr txBox="1"/>
          <p:nvPr/>
        </p:nvSpPr>
        <p:spPr>
          <a:xfrm>
            <a:off x="4783643" y="3059668"/>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3</a:t>
            </a:r>
          </a:p>
        </p:txBody>
      </p:sp>
      <p:sp>
        <p:nvSpPr>
          <p:cNvPr id="8" name="Textfeld 7">
            <a:extLst>
              <a:ext uri="{FF2B5EF4-FFF2-40B4-BE49-F238E27FC236}">
                <a16:creationId xmlns:a16="http://schemas.microsoft.com/office/drawing/2014/main" id="{3D9FB014-A5E7-629C-DFAD-3852844461D0}"/>
              </a:ext>
            </a:extLst>
          </p:cNvPr>
          <p:cNvSpPr txBox="1"/>
          <p:nvPr/>
        </p:nvSpPr>
        <p:spPr>
          <a:xfrm>
            <a:off x="6217922" y="4858979"/>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4</a:t>
            </a:r>
          </a:p>
        </p:txBody>
      </p:sp>
      <p:sp>
        <p:nvSpPr>
          <p:cNvPr id="9" name="Textfeld 8">
            <a:extLst>
              <a:ext uri="{FF2B5EF4-FFF2-40B4-BE49-F238E27FC236}">
                <a16:creationId xmlns:a16="http://schemas.microsoft.com/office/drawing/2014/main" id="{6C8FB2AF-D316-71FE-B9CE-189558092E57}"/>
              </a:ext>
            </a:extLst>
          </p:cNvPr>
          <p:cNvSpPr txBox="1"/>
          <p:nvPr/>
        </p:nvSpPr>
        <p:spPr>
          <a:xfrm>
            <a:off x="8384422" y="3041618"/>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5</a:t>
            </a:r>
          </a:p>
        </p:txBody>
      </p:sp>
      <p:sp>
        <p:nvSpPr>
          <p:cNvPr id="16" name="Textfeld 15">
            <a:extLst>
              <a:ext uri="{FF2B5EF4-FFF2-40B4-BE49-F238E27FC236}">
                <a16:creationId xmlns:a16="http://schemas.microsoft.com/office/drawing/2014/main" id="{8EFB8BD0-5C5B-3B81-736E-92CD0CEB5CF0}"/>
              </a:ext>
            </a:extLst>
          </p:cNvPr>
          <p:cNvSpPr txBox="1"/>
          <p:nvPr/>
        </p:nvSpPr>
        <p:spPr>
          <a:xfrm>
            <a:off x="9810338" y="4858979"/>
            <a:ext cx="466246" cy="369332"/>
          </a:xfrm>
          <a:prstGeom prst="rect">
            <a:avLst/>
          </a:prstGeom>
          <a:solidFill>
            <a:schemeClr val="accent1"/>
          </a:solidFill>
          <a:ln w="38100">
            <a:solidFill>
              <a:schemeClr val="accent1"/>
            </a:solidFill>
          </a:ln>
        </p:spPr>
        <p:txBody>
          <a:bodyPr wrap="square" rtlCol="0">
            <a:spAutoFit/>
          </a:bodyPr>
          <a:lstStyle/>
          <a:p>
            <a:pPr algn="ctr"/>
            <a:r>
              <a:rPr lang="de-DE" b="1" dirty="0">
                <a:solidFill>
                  <a:schemeClr val="bg1"/>
                </a:solidFill>
              </a:rPr>
              <a:t>6</a:t>
            </a:r>
          </a:p>
        </p:txBody>
      </p:sp>
    </p:spTree>
    <p:extLst>
      <p:ext uri="{BB962C8B-B14F-4D97-AF65-F5344CB8AC3E}">
        <p14:creationId xmlns:p14="http://schemas.microsoft.com/office/powerpoint/2010/main" val="1036538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FC5120-6A74-05AF-6A1A-0450F66F348F}"/>
              </a:ext>
            </a:extLst>
          </p:cNvPr>
          <p:cNvSpPr>
            <a:spLocks noGrp="1"/>
          </p:cNvSpPr>
          <p:nvPr>
            <p:ph type="title"/>
          </p:nvPr>
        </p:nvSpPr>
        <p:spPr/>
        <p:txBody>
          <a:bodyPr/>
          <a:lstStyle/>
          <a:p>
            <a:r>
              <a:rPr lang="de-DE" dirty="0"/>
              <a:t>Aufrufen des KIM-Dienstes – Variante 1</a:t>
            </a:r>
          </a:p>
        </p:txBody>
      </p:sp>
      <p:sp>
        <p:nvSpPr>
          <p:cNvPr id="3" name="Inhaltsplatzhalter 2">
            <a:extLst>
              <a:ext uri="{FF2B5EF4-FFF2-40B4-BE49-F238E27FC236}">
                <a16:creationId xmlns:a16="http://schemas.microsoft.com/office/drawing/2014/main" id="{716ABAC5-E9D6-9DBF-E2A3-CAB0E6F273AF}"/>
              </a:ext>
            </a:extLst>
          </p:cNvPr>
          <p:cNvSpPr>
            <a:spLocks noGrp="1"/>
          </p:cNvSpPr>
          <p:nvPr>
            <p:ph sz="half" idx="1"/>
          </p:nvPr>
        </p:nvSpPr>
        <p:spPr/>
        <p:txBody>
          <a:bodyPr>
            <a:normAutofit fontScale="92500" lnSpcReduction="20000"/>
          </a:bodyPr>
          <a:lstStyle/>
          <a:p>
            <a:pPr marL="0" indent="0">
              <a:buNone/>
            </a:pPr>
            <a:r>
              <a:rPr lang="de-DE" b="1" dirty="0"/>
              <a:t>KIM über den E-Mail- oder Nachrichtenbereich des Primärsystems</a:t>
            </a:r>
          </a:p>
          <a:p>
            <a:endParaRPr lang="de-DE" dirty="0"/>
          </a:p>
          <a:p>
            <a:pPr>
              <a:lnSpc>
                <a:spcPct val="110000"/>
              </a:lnSpc>
              <a:spcAft>
                <a:spcPts val="1500"/>
              </a:spcAft>
            </a:pPr>
            <a:r>
              <a:rPr lang="de-DE" sz="2800" kern="100" dirty="0">
                <a:effectLst/>
                <a:ea typeface="GKV Open" pitchFamily="2" charset="0"/>
                <a:cs typeface="Times New Roman" panose="02020603050405020304" pitchFamily="18" charset="0"/>
              </a:rPr>
              <a:t>Es gibt unterschiedliche Möglichkeiten </a:t>
            </a:r>
            <a:r>
              <a:rPr lang="de-DE" kern="100" dirty="0">
                <a:ea typeface="GKV Open" pitchFamily="2" charset="0"/>
                <a:cs typeface="Times New Roman" panose="02020603050405020304" pitchFamily="18" charset="0"/>
              </a:rPr>
              <a:t>den KIM-Dienst aufzurufen</a:t>
            </a:r>
            <a:endParaRPr lang="de-DE" dirty="0"/>
          </a:p>
          <a:p>
            <a:r>
              <a:rPr lang="de-DE" dirty="0"/>
              <a:t>Sofern im Primärsystem bereits ein E-Mail- oder Nachrichtenbereich vorhanden ist, können hier oftmals auch KIM-Nachrichten erstellt werden</a:t>
            </a:r>
          </a:p>
          <a:p>
            <a:pPr marL="0" indent="0">
              <a:buNone/>
            </a:pPr>
            <a:endParaRPr lang="de-DE" dirty="0"/>
          </a:p>
          <a:p>
            <a:endParaRPr lang="de-DE" dirty="0"/>
          </a:p>
          <a:p>
            <a:endParaRPr lang="de-DE" dirty="0"/>
          </a:p>
        </p:txBody>
      </p:sp>
      <p:sp>
        <p:nvSpPr>
          <p:cNvPr id="4" name="Inhaltsplatzhalter 3">
            <a:extLst>
              <a:ext uri="{FF2B5EF4-FFF2-40B4-BE49-F238E27FC236}">
                <a16:creationId xmlns:a16="http://schemas.microsoft.com/office/drawing/2014/main" id="{9E36D367-CD91-5125-0BFC-2B46880A864D}"/>
              </a:ext>
            </a:extLst>
          </p:cNvPr>
          <p:cNvSpPr>
            <a:spLocks noGrp="1"/>
          </p:cNvSpPr>
          <p:nvPr>
            <p:ph sz="half" idx="2"/>
          </p:nvPr>
        </p:nvSpPr>
        <p:spPr>
          <a:ln w="38100">
            <a:solidFill>
              <a:schemeClr val="tx1"/>
            </a:solidFill>
            <a:prstDash val="lgDash"/>
          </a:ln>
        </p:spPr>
        <p:txBody>
          <a:bodyPr anchor="ctr">
            <a:normAutofit fontScale="92500" lnSpcReduction="20000"/>
          </a:bodyP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83322053-AEE9-DF7D-FDEA-B44555F0031F}"/>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570782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FC5120-6A74-05AF-6A1A-0450F66F348F}"/>
              </a:ext>
            </a:extLst>
          </p:cNvPr>
          <p:cNvSpPr>
            <a:spLocks noGrp="1"/>
          </p:cNvSpPr>
          <p:nvPr>
            <p:ph type="title"/>
          </p:nvPr>
        </p:nvSpPr>
        <p:spPr/>
        <p:txBody>
          <a:bodyPr/>
          <a:lstStyle/>
          <a:p>
            <a:r>
              <a:rPr lang="de-DE" dirty="0"/>
              <a:t>Aufrufen des KIM-Dienstes – Variante 2</a:t>
            </a:r>
          </a:p>
        </p:txBody>
      </p:sp>
      <p:sp>
        <p:nvSpPr>
          <p:cNvPr id="3" name="Inhaltsplatzhalter 2">
            <a:extLst>
              <a:ext uri="{FF2B5EF4-FFF2-40B4-BE49-F238E27FC236}">
                <a16:creationId xmlns:a16="http://schemas.microsoft.com/office/drawing/2014/main" id="{716ABAC5-E9D6-9DBF-E2A3-CAB0E6F273AF}"/>
              </a:ext>
            </a:extLst>
          </p:cNvPr>
          <p:cNvSpPr>
            <a:spLocks noGrp="1"/>
          </p:cNvSpPr>
          <p:nvPr>
            <p:ph sz="half" idx="1"/>
          </p:nvPr>
        </p:nvSpPr>
        <p:spPr/>
        <p:txBody>
          <a:bodyPr>
            <a:normAutofit fontScale="92500" lnSpcReduction="20000"/>
          </a:bodyPr>
          <a:lstStyle/>
          <a:p>
            <a:pPr marL="0" indent="0">
              <a:buNone/>
            </a:pPr>
            <a:r>
              <a:rPr lang="de-DE" b="1" dirty="0"/>
              <a:t>KIM über die </a:t>
            </a:r>
            <a:r>
              <a:rPr lang="de-DE" b="1" dirty="0" err="1"/>
              <a:t>Klientenverwaltung</a:t>
            </a:r>
            <a:r>
              <a:rPr lang="de-DE" b="1" dirty="0"/>
              <a:t> des Primärsystems</a:t>
            </a:r>
          </a:p>
          <a:p>
            <a:pPr marL="0" indent="0">
              <a:buNone/>
            </a:pPr>
            <a:endParaRPr lang="de-DE" dirty="0"/>
          </a:p>
          <a:p>
            <a:pPr>
              <a:lnSpc>
                <a:spcPct val="110000"/>
              </a:lnSpc>
              <a:spcAft>
                <a:spcPts val="1500"/>
              </a:spcAft>
            </a:pPr>
            <a:r>
              <a:rPr lang="de-DE" sz="2800" kern="100" dirty="0">
                <a:effectLst/>
                <a:ea typeface="GKV Open" pitchFamily="2" charset="0"/>
                <a:cs typeface="Times New Roman" panose="02020603050405020304" pitchFamily="18" charset="0"/>
              </a:rPr>
              <a:t>Es gibt unterschiedliche Möglichkeiten </a:t>
            </a:r>
            <a:r>
              <a:rPr lang="de-DE" kern="100" dirty="0">
                <a:ea typeface="GKV Open" pitchFamily="2" charset="0"/>
                <a:cs typeface="Times New Roman" panose="02020603050405020304" pitchFamily="18" charset="0"/>
              </a:rPr>
              <a:t>den KIM-Dienst aufzurufen</a:t>
            </a:r>
            <a:endParaRPr lang="de-DE" dirty="0"/>
          </a:p>
          <a:p>
            <a:pPr marL="0" indent="0">
              <a:buNone/>
            </a:pPr>
            <a:endParaRPr lang="de-DE" dirty="0"/>
          </a:p>
          <a:p>
            <a:r>
              <a:rPr lang="de-DE" dirty="0"/>
              <a:t>KIM-Nachrichten können auch direkt in der </a:t>
            </a:r>
            <a:r>
              <a:rPr lang="de-DE" dirty="0" err="1"/>
              <a:t>Klientenverwaltung</a:t>
            </a:r>
            <a:r>
              <a:rPr lang="de-DE" dirty="0"/>
              <a:t> erstellt werden, z. B. im Modul Medikamentenmanagement</a:t>
            </a:r>
          </a:p>
          <a:p>
            <a:endParaRPr lang="de-DE" dirty="0"/>
          </a:p>
          <a:p>
            <a:endParaRPr lang="de-DE" dirty="0"/>
          </a:p>
          <a:p>
            <a:endParaRPr lang="de-DE" dirty="0"/>
          </a:p>
        </p:txBody>
      </p:sp>
      <p:sp>
        <p:nvSpPr>
          <p:cNvPr id="4" name="Inhaltsplatzhalter 3">
            <a:extLst>
              <a:ext uri="{FF2B5EF4-FFF2-40B4-BE49-F238E27FC236}">
                <a16:creationId xmlns:a16="http://schemas.microsoft.com/office/drawing/2014/main" id="{9E36D367-CD91-5125-0BFC-2B46880A864D}"/>
              </a:ext>
            </a:extLst>
          </p:cNvPr>
          <p:cNvSpPr>
            <a:spLocks noGrp="1"/>
          </p:cNvSpPr>
          <p:nvPr>
            <p:ph sz="half" idx="2"/>
          </p:nvPr>
        </p:nvSpPr>
        <p:spPr>
          <a:ln w="38100">
            <a:solidFill>
              <a:schemeClr val="tx1"/>
            </a:solidFill>
            <a:prstDash val="dash"/>
          </a:ln>
        </p:spPr>
        <p:txBody>
          <a:bodyPr anchor="ctr">
            <a:normAutofit fontScale="92500" lnSpcReduction="20000"/>
          </a:bodyP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83322053-AEE9-DF7D-FDEA-B44555F0031F}"/>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2368098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FC5120-6A74-05AF-6A1A-0450F66F348F}"/>
              </a:ext>
            </a:extLst>
          </p:cNvPr>
          <p:cNvSpPr>
            <a:spLocks noGrp="1"/>
          </p:cNvSpPr>
          <p:nvPr>
            <p:ph type="title"/>
          </p:nvPr>
        </p:nvSpPr>
        <p:spPr/>
        <p:txBody>
          <a:bodyPr/>
          <a:lstStyle/>
          <a:p>
            <a:r>
              <a:rPr lang="de-DE" dirty="0"/>
              <a:t>Aufrufen des KIM-Dienstes – Variante 3</a:t>
            </a:r>
          </a:p>
        </p:txBody>
      </p:sp>
      <p:sp>
        <p:nvSpPr>
          <p:cNvPr id="3" name="Inhaltsplatzhalter 2">
            <a:extLst>
              <a:ext uri="{FF2B5EF4-FFF2-40B4-BE49-F238E27FC236}">
                <a16:creationId xmlns:a16="http://schemas.microsoft.com/office/drawing/2014/main" id="{716ABAC5-E9D6-9DBF-E2A3-CAB0E6F273AF}"/>
              </a:ext>
            </a:extLst>
          </p:cNvPr>
          <p:cNvSpPr>
            <a:spLocks noGrp="1"/>
          </p:cNvSpPr>
          <p:nvPr>
            <p:ph sz="half" idx="1"/>
          </p:nvPr>
        </p:nvSpPr>
        <p:spPr/>
        <p:txBody>
          <a:bodyPr>
            <a:normAutofit fontScale="92500" lnSpcReduction="20000"/>
          </a:bodyPr>
          <a:lstStyle/>
          <a:p>
            <a:pPr marL="0" indent="0">
              <a:buNone/>
            </a:pPr>
            <a:r>
              <a:rPr lang="de-DE" b="1" dirty="0"/>
              <a:t>KIM über externe E-Mail-Programme</a:t>
            </a:r>
          </a:p>
          <a:p>
            <a:endParaRPr lang="de-DE" dirty="0"/>
          </a:p>
          <a:p>
            <a:pPr>
              <a:lnSpc>
                <a:spcPct val="110000"/>
              </a:lnSpc>
              <a:spcAft>
                <a:spcPts val="1500"/>
              </a:spcAft>
            </a:pPr>
            <a:r>
              <a:rPr lang="de-DE" sz="2800" kern="100" dirty="0">
                <a:effectLst/>
                <a:ea typeface="GKV Open" pitchFamily="2" charset="0"/>
                <a:cs typeface="Times New Roman" panose="02020603050405020304" pitchFamily="18" charset="0"/>
              </a:rPr>
              <a:t>Es gibt unterschiedliche Möglichkeiten </a:t>
            </a:r>
            <a:r>
              <a:rPr lang="de-DE" kern="100" dirty="0">
                <a:ea typeface="GKV Open" pitchFamily="2" charset="0"/>
                <a:cs typeface="Times New Roman" panose="02020603050405020304" pitchFamily="18" charset="0"/>
              </a:rPr>
              <a:t>den KIM-Dienst aufzurufen</a:t>
            </a:r>
            <a:endParaRPr lang="de-DE" dirty="0"/>
          </a:p>
          <a:p>
            <a:pPr marL="0" indent="0">
              <a:buNone/>
            </a:pPr>
            <a:endParaRPr lang="de-DE" dirty="0"/>
          </a:p>
          <a:p>
            <a:r>
              <a:rPr lang="de-DE" dirty="0"/>
              <a:t>KIM-Nachrichten können in den externen E-Mail-Programmen wie z. B. Outlook oder Thunderbird erstellt werden</a:t>
            </a:r>
          </a:p>
          <a:p>
            <a:endParaRPr lang="de-DE" dirty="0"/>
          </a:p>
          <a:p>
            <a:endParaRPr lang="de-DE" dirty="0"/>
          </a:p>
        </p:txBody>
      </p:sp>
      <p:sp>
        <p:nvSpPr>
          <p:cNvPr id="4" name="Inhaltsplatzhalter 3">
            <a:extLst>
              <a:ext uri="{FF2B5EF4-FFF2-40B4-BE49-F238E27FC236}">
                <a16:creationId xmlns:a16="http://schemas.microsoft.com/office/drawing/2014/main" id="{9E36D367-CD91-5125-0BFC-2B46880A864D}"/>
              </a:ext>
            </a:extLst>
          </p:cNvPr>
          <p:cNvSpPr>
            <a:spLocks noGrp="1"/>
          </p:cNvSpPr>
          <p:nvPr>
            <p:ph sz="half" idx="2"/>
          </p:nvPr>
        </p:nvSpPr>
        <p:spPr>
          <a:ln w="38100">
            <a:solidFill>
              <a:schemeClr val="tx1"/>
            </a:solidFill>
            <a:prstDash val="dash"/>
          </a:ln>
        </p:spPr>
        <p:txBody>
          <a:bodyPr anchor="ctr">
            <a:normAutofit fontScale="92500" lnSpcReduction="20000"/>
          </a:bodyP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83322053-AEE9-DF7D-FDEA-B44555F0031F}"/>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9563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Hinzufügen von Empfängern</a:t>
            </a:r>
          </a:p>
        </p:txBody>
      </p:sp>
      <p:sp>
        <p:nvSpPr>
          <p:cNvPr id="5" name="Inhaltsplatzhalter 4">
            <a:extLst>
              <a:ext uri="{FF2B5EF4-FFF2-40B4-BE49-F238E27FC236}">
                <a16:creationId xmlns:a16="http://schemas.microsoft.com/office/drawing/2014/main" id="{AB336EE4-4D72-9719-B4A8-921D38CB61AE}"/>
              </a:ext>
            </a:extLst>
          </p:cNvPr>
          <p:cNvSpPr>
            <a:spLocks noGrp="1"/>
          </p:cNvSpPr>
          <p:nvPr>
            <p:ph sz="half" idx="1"/>
          </p:nvPr>
        </p:nvSpPr>
        <p:spPr/>
        <p:txBody>
          <a:bodyPr>
            <a:normAutofit fontScale="92500" lnSpcReduction="20000"/>
          </a:bodyPr>
          <a:lstStyle/>
          <a:p>
            <a:r>
              <a:rPr lang="de-DE" dirty="0"/>
              <a:t>Der KIM-Nachricht können ein oder mehrere Empfänger hinzugefügt werden</a:t>
            </a:r>
          </a:p>
          <a:p>
            <a:endParaRPr lang="de-DE" dirty="0"/>
          </a:p>
          <a:p>
            <a:r>
              <a:rPr lang="de-DE" dirty="0"/>
              <a:t>Die KIM-Adressen der Empfänger können aus dem Primärsystem entnommen werden</a:t>
            </a:r>
          </a:p>
          <a:p>
            <a:endParaRPr lang="de-DE" dirty="0"/>
          </a:p>
          <a:p>
            <a:r>
              <a:rPr lang="de-DE" dirty="0"/>
              <a:t>Die KIM-Adressen der Empfänger können aus dem TI-Verzeichnisdienst entnommen werden</a:t>
            </a:r>
          </a:p>
        </p:txBody>
      </p:sp>
      <p:sp>
        <p:nvSpPr>
          <p:cNvPr id="6" name="Inhaltsplatzhalter 5">
            <a:extLst>
              <a:ext uri="{FF2B5EF4-FFF2-40B4-BE49-F238E27FC236}">
                <a16:creationId xmlns:a16="http://schemas.microsoft.com/office/drawing/2014/main" id="{1F7AE23D-E6D1-03E1-8885-E9D6EF7307DB}"/>
              </a:ext>
            </a:extLst>
          </p:cNvPr>
          <p:cNvSpPr>
            <a:spLocks noGrp="1"/>
          </p:cNvSpPr>
          <p:nvPr>
            <p:ph sz="half" idx="2"/>
          </p:nvPr>
        </p:nvSpPr>
        <p:spPr>
          <a:ln w="38100">
            <a:solidFill>
              <a:schemeClr val="tx1"/>
            </a:solidFill>
            <a:prstDash val="lgDash"/>
          </a:ln>
        </p:spPr>
        <p:txBody>
          <a:bodyPr anchor="ctr">
            <a:normAutofit fontScale="92500" lnSpcReduction="20000"/>
          </a:bodyPr>
          <a:lstStyle/>
          <a:p>
            <a:pPr marL="0" indent="0" algn="ctr">
              <a:buNone/>
            </a:pPr>
            <a:r>
              <a:rPr lang="de-DE" dirty="0"/>
              <a:t>Platzhalter Screenshots/ </a:t>
            </a:r>
            <a:br>
              <a:rPr lang="de-DE" dirty="0"/>
            </a:br>
            <a:r>
              <a:rPr lang="de-DE" dirty="0"/>
              <a:t>Schritt für Schritt-Anleitung</a:t>
            </a:r>
          </a:p>
        </p:txBody>
      </p:sp>
      <p:sp>
        <p:nvSpPr>
          <p:cNvPr id="4" name="Fußzeilenplatzhalter 3">
            <a:extLst>
              <a:ext uri="{FF2B5EF4-FFF2-40B4-BE49-F238E27FC236}">
                <a16:creationId xmlns:a16="http://schemas.microsoft.com/office/drawing/2014/main" id="{9A8082A1-ACF2-401A-0536-A8674249BD43}"/>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30535931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Verfassen der KIM-Nachricht</a:t>
            </a:r>
          </a:p>
        </p:txBody>
      </p:sp>
      <p:sp>
        <p:nvSpPr>
          <p:cNvPr id="5" name="Inhaltsplatzhalter 4">
            <a:extLst>
              <a:ext uri="{FF2B5EF4-FFF2-40B4-BE49-F238E27FC236}">
                <a16:creationId xmlns:a16="http://schemas.microsoft.com/office/drawing/2014/main" id="{AB336EE4-4D72-9719-B4A8-921D38CB61AE}"/>
              </a:ext>
            </a:extLst>
          </p:cNvPr>
          <p:cNvSpPr>
            <a:spLocks noGrp="1"/>
          </p:cNvSpPr>
          <p:nvPr>
            <p:ph sz="half" idx="1"/>
          </p:nvPr>
        </p:nvSpPr>
        <p:spPr/>
        <p:txBody>
          <a:bodyPr>
            <a:normAutofit fontScale="92500" lnSpcReduction="20000"/>
          </a:bodyPr>
          <a:lstStyle/>
          <a:p>
            <a:pPr marL="0" indent="0">
              <a:buNone/>
            </a:pPr>
            <a:r>
              <a:rPr lang="de-DE" b="1" dirty="0"/>
              <a:t>KIM als Freitext-Nachricht</a:t>
            </a:r>
          </a:p>
          <a:p>
            <a:r>
              <a:rPr lang="de-DE" dirty="0"/>
              <a:t>KIM-Nachrichten können als Freitext verfasst werden</a:t>
            </a:r>
          </a:p>
          <a:p>
            <a:r>
              <a:rPr lang="de-DE" dirty="0"/>
              <a:t>Es stehen die üblichen Möglichkeiten der Textverarbeitung zur Verfügung</a:t>
            </a:r>
          </a:p>
          <a:p>
            <a:pPr marL="0" indent="0">
              <a:buNone/>
            </a:pPr>
            <a:endParaRPr lang="de-DE" dirty="0"/>
          </a:p>
          <a:p>
            <a:pPr marL="0" indent="0">
              <a:buNone/>
            </a:pPr>
            <a:r>
              <a:rPr lang="de-DE" b="1" dirty="0"/>
              <a:t>KIM als Vorlagen-Nachricht</a:t>
            </a:r>
          </a:p>
          <a:p>
            <a:r>
              <a:rPr lang="de-DE" dirty="0"/>
              <a:t>Für wiederkehrende Kommunikationsanlässe können auch auch Vorlagen eingerichtet werden</a:t>
            </a:r>
          </a:p>
        </p:txBody>
      </p:sp>
      <p:sp>
        <p:nvSpPr>
          <p:cNvPr id="6" name="Inhaltsplatzhalter 5">
            <a:extLst>
              <a:ext uri="{FF2B5EF4-FFF2-40B4-BE49-F238E27FC236}">
                <a16:creationId xmlns:a16="http://schemas.microsoft.com/office/drawing/2014/main" id="{1F7AE23D-E6D1-03E1-8885-E9D6EF7307DB}"/>
              </a:ext>
            </a:extLst>
          </p:cNvPr>
          <p:cNvSpPr>
            <a:spLocks noGrp="1"/>
          </p:cNvSpPr>
          <p:nvPr>
            <p:ph sz="half" idx="2"/>
          </p:nvPr>
        </p:nvSpPr>
        <p:spPr>
          <a:ln w="38100">
            <a:solidFill>
              <a:schemeClr val="tx1"/>
            </a:solidFill>
            <a:prstDash val="lgDash"/>
          </a:ln>
        </p:spPr>
        <p:txBody>
          <a:bodyPr anchor="ctr">
            <a:normAutofit fontScale="92500" lnSpcReduction="20000"/>
          </a:bodyPr>
          <a:lstStyle/>
          <a:p>
            <a:pPr marL="0" indent="0" algn="ctr">
              <a:buNone/>
            </a:pPr>
            <a:r>
              <a:rPr lang="de-DE" dirty="0"/>
              <a:t>Platzhalter Screenshots/ </a:t>
            </a:r>
            <a:br>
              <a:rPr lang="de-DE" dirty="0"/>
            </a:br>
            <a:r>
              <a:rPr lang="de-DE" dirty="0"/>
              <a:t>Schritt für Schritt-Anleitung</a:t>
            </a:r>
          </a:p>
        </p:txBody>
      </p:sp>
      <p:sp>
        <p:nvSpPr>
          <p:cNvPr id="4" name="Fußzeilenplatzhalter 3">
            <a:extLst>
              <a:ext uri="{FF2B5EF4-FFF2-40B4-BE49-F238E27FC236}">
                <a16:creationId xmlns:a16="http://schemas.microsoft.com/office/drawing/2014/main" id="{9A8082A1-ACF2-401A-0536-A8674249BD43}"/>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493476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Anhänge hinzufügen</a:t>
            </a:r>
          </a:p>
        </p:txBody>
      </p:sp>
      <p:sp>
        <p:nvSpPr>
          <p:cNvPr id="6" name="Inhaltsplatzhalter 5">
            <a:extLst>
              <a:ext uri="{FF2B5EF4-FFF2-40B4-BE49-F238E27FC236}">
                <a16:creationId xmlns:a16="http://schemas.microsoft.com/office/drawing/2014/main" id="{E9D48552-5B15-D4B8-9B49-DFD5F288A58C}"/>
              </a:ext>
            </a:extLst>
          </p:cNvPr>
          <p:cNvSpPr>
            <a:spLocks noGrp="1"/>
          </p:cNvSpPr>
          <p:nvPr>
            <p:ph sz="half" idx="1"/>
          </p:nvPr>
        </p:nvSpPr>
        <p:spPr/>
        <p:txBody>
          <a:bodyPr>
            <a:normAutofit fontScale="92500"/>
          </a:bodyPr>
          <a:lstStyle/>
          <a:p>
            <a:r>
              <a:rPr lang="de-DE" dirty="0"/>
              <a:t>KIM-Nachrichten können Anhänge bis zur Dateigröße von 500 MB enthalten</a:t>
            </a:r>
          </a:p>
          <a:p>
            <a:endParaRPr lang="de-DE" dirty="0"/>
          </a:p>
          <a:p>
            <a:r>
              <a:rPr lang="de-DE" dirty="0"/>
              <a:t>Es besteht die Möglichkeit, Dateien aus der Dokumentenablage anzuhängen</a:t>
            </a:r>
          </a:p>
          <a:p>
            <a:endParaRPr lang="de-DE" dirty="0"/>
          </a:p>
          <a:p>
            <a:r>
              <a:rPr lang="de-DE" dirty="0"/>
              <a:t>Es besteht die Möglichkeit, Dateien aus dem Primärsystem anzuhängen</a:t>
            </a:r>
          </a:p>
        </p:txBody>
      </p:sp>
      <p:sp>
        <p:nvSpPr>
          <p:cNvPr id="7" name="Inhaltsplatzhalter 6">
            <a:extLst>
              <a:ext uri="{FF2B5EF4-FFF2-40B4-BE49-F238E27FC236}">
                <a16:creationId xmlns:a16="http://schemas.microsoft.com/office/drawing/2014/main" id="{2E43168D-E694-8D8C-9E75-6C199D21FD08}"/>
              </a:ext>
            </a:extLst>
          </p:cNvPr>
          <p:cNvSpPr>
            <a:spLocks noGrp="1"/>
          </p:cNvSpPr>
          <p:nvPr>
            <p:ph sz="half" idx="2"/>
          </p:nvPr>
        </p:nvSpPr>
        <p:spPr>
          <a:ln w="38100">
            <a:solidFill>
              <a:schemeClr val="tx1"/>
            </a:solidFill>
            <a:prstDash val="lgDash"/>
          </a:ln>
        </p:spPr>
        <p:txBody>
          <a:bodyPr anchor="ctr">
            <a:normAutofit fontScale="92500"/>
          </a:bodyP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0C911553-BF4A-9C56-B32F-67C0BE0CE30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235367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9B1A4F81-273D-B0E9-43D4-B84E8F70ECE0}"/>
              </a:ext>
            </a:extLst>
          </p:cNvPr>
          <p:cNvSpPr>
            <a:spLocks noGrp="1"/>
          </p:cNvSpPr>
          <p:nvPr>
            <p:ph idx="1"/>
          </p:nvPr>
        </p:nvSpPr>
        <p:spPr/>
        <p:txBody>
          <a:bodyPr>
            <a:normAutofit/>
          </a:bodyPr>
          <a:lstStyle/>
          <a:p>
            <a:r>
              <a:rPr lang="de-DE" sz="2400" dirty="0"/>
              <a:t>Die Inhalte der Folien können durch Bildsprache unterstützt werden. Es empfiehlt sich eine zusätzliche Anreicherung der Folien mit eigenen Grafiken und Piktogrammen</a:t>
            </a:r>
          </a:p>
          <a:p>
            <a:endParaRPr lang="de-DE" sz="2400" dirty="0"/>
          </a:p>
          <a:p>
            <a:r>
              <a:rPr lang="de-DE" sz="2400" dirty="0"/>
              <a:t>Um gut verständliche Anleitungen für die KIM-Nutzung zu erstellen, kann es zudem hilfreich sein, Markierungen für eine bessere Übersicht einzusetzen</a:t>
            </a:r>
          </a:p>
          <a:p>
            <a:endParaRPr lang="de-DE" sz="2400" dirty="0"/>
          </a:p>
          <a:p>
            <a:r>
              <a:rPr lang="de-DE" sz="2400" dirty="0"/>
              <a:t>In Microsoft PowerPoint stehen zu diesem Zweck Formen und Symbole zur Verfügung, die ergänzend zu den Bildausschnitten verwendet werden können</a:t>
            </a:r>
          </a:p>
          <a:p>
            <a:pPr marL="0" indent="0">
              <a:buNone/>
            </a:pPr>
            <a:endParaRPr lang="de-DE" dirty="0"/>
          </a:p>
        </p:txBody>
      </p:sp>
      <p:sp>
        <p:nvSpPr>
          <p:cNvPr id="5" name="Titel 4">
            <a:extLst>
              <a:ext uri="{FF2B5EF4-FFF2-40B4-BE49-F238E27FC236}">
                <a16:creationId xmlns:a16="http://schemas.microsoft.com/office/drawing/2014/main" id="{65958D89-7640-F881-E01F-84C43786309F}"/>
              </a:ext>
            </a:extLst>
          </p:cNvPr>
          <p:cNvSpPr>
            <a:spLocks noGrp="1"/>
          </p:cNvSpPr>
          <p:nvPr>
            <p:ph type="title"/>
          </p:nvPr>
        </p:nvSpPr>
        <p:spPr/>
        <p:txBody>
          <a:bodyPr/>
          <a:lstStyle/>
          <a:p>
            <a:r>
              <a:rPr lang="de-DE"/>
              <a:t>Hinweise zur grafischen Aufbereitung II</a:t>
            </a:r>
            <a:endParaRPr lang="de-DE" dirty="0"/>
          </a:p>
        </p:txBody>
      </p:sp>
      <p:sp>
        <p:nvSpPr>
          <p:cNvPr id="7" name="Pfeil: nach oben 6">
            <a:extLst>
              <a:ext uri="{FF2B5EF4-FFF2-40B4-BE49-F238E27FC236}">
                <a16:creationId xmlns:a16="http://schemas.microsoft.com/office/drawing/2014/main" id="{F36BE460-63F3-01EF-94CD-BA0862BBB951}"/>
              </a:ext>
            </a:extLst>
          </p:cNvPr>
          <p:cNvSpPr/>
          <p:nvPr/>
        </p:nvSpPr>
        <p:spPr>
          <a:xfrm>
            <a:off x="2143550" y="5794080"/>
            <a:ext cx="599650" cy="725762"/>
          </a:xfrm>
          <a:prstGeom prst="upArrow">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2413DA24-9F95-8418-0D11-E08BC75EB0AB}"/>
              </a:ext>
            </a:extLst>
          </p:cNvPr>
          <p:cNvSpPr/>
          <p:nvPr/>
        </p:nvSpPr>
        <p:spPr>
          <a:xfrm>
            <a:off x="5389685" y="5807033"/>
            <a:ext cx="1199299" cy="725762"/>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abgerundete Ecken 8">
            <a:extLst>
              <a:ext uri="{FF2B5EF4-FFF2-40B4-BE49-F238E27FC236}">
                <a16:creationId xmlns:a16="http://schemas.microsoft.com/office/drawing/2014/main" id="{0847DCC7-32A2-610B-876C-AA7B61393A16}"/>
              </a:ext>
            </a:extLst>
          </p:cNvPr>
          <p:cNvSpPr/>
          <p:nvPr/>
        </p:nvSpPr>
        <p:spPr>
          <a:xfrm>
            <a:off x="8249501" y="5808137"/>
            <a:ext cx="1199299" cy="725762"/>
          </a:xfrm>
          <a:prstGeom prst="round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a:extLst>
              <a:ext uri="{FF2B5EF4-FFF2-40B4-BE49-F238E27FC236}">
                <a16:creationId xmlns:a16="http://schemas.microsoft.com/office/drawing/2014/main" id="{E171AE29-F90A-B5F0-85F9-A124183B36A5}"/>
              </a:ext>
            </a:extLst>
          </p:cNvPr>
          <p:cNvCxnSpPr>
            <a:cxnSpLocks/>
          </p:cNvCxnSpPr>
          <p:nvPr/>
        </p:nvCxnSpPr>
        <p:spPr>
          <a:xfrm flipV="1">
            <a:off x="3933129" y="5770114"/>
            <a:ext cx="0" cy="77851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273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Versand der KIM-Nachricht</a:t>
            </a:r>
          </a:p>
        </p:txBody>
      </p:sp>
      <p:sp>
        <p:nvSpPr>
          <p:cNvPr id="6" name="Inhaltsplatzhalter 5">
            <a:extLst>
              <a:ext uri="{FF2B5EF4-FFF2-40B4-BE49-F238E27FC236}">
                <a16:creationId xmlns:a16="http://schemas.microsoft.com/office/drawing/2014/main" id="{E9D48552-5B15-D4B8-9B49-DFD5F288A58C}"/>
              </a:ext>
            </a:extLst>
          </p:cNvPr>
          <p:cNvSpPr>
            <a:spLocks noGrp="1"/>
          </p:cNvSpPr>
          <p:nvPr>
            <p:ph sz="half" idx="1"/>
          </p:nvPr>
        </p:nvSpPr>
        <p:spPr/>
        <p:txBody>
          <a:bodyPr>
            <a:normAutofit fontScale="85000" lnSpcReduction="10000"/>
          </a:bodyPr>
          <a:lstStyle/>
          <a:p>
            <a:r>
              <a:rPr lang="de-DE" dirty="0"/>
              <a:t>Die KIM-Nachricht kann via Mausklick versendet werden</a:t>
            </a:r>
          </a:p>
          <a:p>
            <a:endParaRPr lang="de-DE" dirty="0"/>
          </a:p>
          <a:p>
            <a:r>
              <a:rPr lang="de-DE" dirty="0"/>
              <a:t>Die KIM-Nachricht wird automatisch verschlüsselt und signiert</a:t>
            </a:r>
          </a:p>
          <a:p>
            <a:endParaRPr lang="de-DE" dirty="0"/>
          </a:p>
          <a:p>
            <a:r>
              <a:rPr lang="de-DE" dirty="0"/>
              <a:t>Eine Sendebestätigung kann eingesehen werden</a:t>
            </a:r>
          </a:p>
          <a:p>
            <a:endParaRPr lang="de-DE" dirty="0"/>
          </a:p>
          <a:p>
            <a:r>
              <a:rPr lang="de-DE" dirty="0"/>
              <a:t>Eine Lesebestätigung ist von einer Aktion des Empfangenden abhängig </a:t>
            </a:r>
          </a:p>
        </p:txBody>
      </p:sp>
      <p:sp>
        <p:nvSpPr>
          <p:cNvPr id="7" name="Inhaltsplatzhalter 6">
            <a:extLst>
              <a:ext uri="{FF2B5EF4-FFF2-40B4-BE49-F238E27FC236}">
                <a16:creationId xmlns:a16="http://schemas.microsoft.com/office/drawing/2014/main" id="{2E43168D-E694-8D8C-9E75-6C199D21FD08}"/>
              </a:ext>
            </a:extLst>
          </p:cNvPr>
          <p:cNvSpPr>
            <a:spLocks noGrp="1"/>
          </p:cNvSpPr>
          <p:nvPr>
            <p:ph sz="half" idx="2"/>
          </p:nvPr>
        </p:nvSpPr>
        <p:spPr>
          <a:ln w="38100">
            <a:solidFill>
              <a:schemeClr val="tx1"/>
            </a:solidFill>
            <a:prstDash val="lgDash"/>
          </a:ln>
        </p:spPr>
        <p:txBody>
          <a:bodyPr anchor="ctr">
            <a:normAutofit fontScale="85000" lnSpcReduction="10000"/>
          </a:bodyP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0C911553-BF4A-9C56-B32F-67C0BE0CE30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2121270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Dokumentation der Kommunikation</a:t>
            </a:r>
          </a:p>
        </p:txBody>
      </p:sp>
      <p:sp>
        <p:nvSpPr>
          <p:cNvPr id="6" name="Inhaltsplatzhalter 5">
            <a:extLst>
              <a:ext uri="{FF2B5EF4-FFF2-40B4-BE49-F238E27FC236}">
                <a16:creationId xmlns:a16="http://schemas.microsoft.com/office/drawing/2014/main" id="{E9D48552-5B15-D4B8-9B49-DFD5F288A58C}"/>
              </a:ext>
            </a:extLst>
          </p:cNvPr>
          <p:cNvSpPr>
            <a:spLocks noGrp="1"/>
          </p:cNvSpPr>
          <p:nvPr>
            <p:ph sz="half" idx="1"/>
          </p:nvPr>
        </p:nvSpPr>
        <p:spPr/>
        <p:txBody>
          <a:bodyPr/>
          <a:lstStyle/>
          <a:p>
            <a:r>
              <a:rPr lang="de-DE" dirty="0"/>
              <a:t>Der Kommunikationsverlauf kann im KIM-Postfach nachvollzogen werden</a:t>
            </a:r>
          </a:p>
          <a:p>
            <a:endParaRPr lang="de-DE" dirty="0"/>
          </a:p>
          <a:p>
            <a:r>
              <a:rPr lang="de-DE" dirty="0"/>
              <a:t>Versendete und empfangene KIM-Nachrichten sowie Dateianhänge können auch einer </a:t>
            </a:r>
            <a:r>
              <a:rPr lang="de-DE" dirty="0" err="1"/>
              <a:t>Klientenakte</a:t>
            </a:r>
            <a:r>
              <a:rPr lang="de-DE" dirty="0"/>
              <a:t> im Primärsystem zugeordnet werden </a:t>
            </a:r>
          </a:p>
        </p:txBody>
      </p:sp>
      <p:sp>
        <p:nvSpPr>
          <p:cNvPr id="7" name="Inhaltsplatzhalter 6">
            <a:extLst>
              <a:ext uri="{FF2B5EF4-FFF2-40B4-BE49-F238E27FC236}">
                <a16:creationId xmlns:a16="http://schemas.microsoft.com/office/drawing/2014/main" id="{2E43168D-E694-8D8C-9E75-6C199D21FD08}"/>
              </a:ext>
            </a:extLst>
          </p:cNvPr>
          <p:cNvSpPr>
            <a:spLocks noGrp="1"/>
          </p:cNvSpPr>
          <p:nvPr>
            <p:ph sz="half" idx="2"/>
          </p:nvPr>
        </p:nvSpPr>
        <p:spPr>
          <a:ln w="38100">
            <a:solidFill>
              <a:schemeClr val="tx1"/>
            </a:solidFill>
            <a:prstDash val="lgDash"/>
          </a:ln>
        </p:spPr>
        <p:txBody>
          <a:bodyPr anchor="ct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0C911553-BF4A-9C56-B32F-67C0BE0CE30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21169653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A6F06-66E8-BFE6-0592-690DA52107BC}"/>
              </a:ext>
            </a:extLst>
          </p:cNvPr>
          <p:cNvSpPr>
            <a:spLocks noGrp="1"/>
          </p:cNvSpPr>
          <p:nvPr>
            <p:ph type="title"/>
          </p:nvPr>
        </p:nvSpPr>
        <p:spPr/>
        <p:txBody>
          <a:bodyPr/>
          <a:lstStyle/>
          <a:p>
            <a:r>
              <a:rPr lang="de-DE" dirty="0"/>
              <a:t>Virenprüfung von Dateianhängen</a:t>
            </a:r>
          </a:p>
        </p:txBody>
      </p:sp>
      <p:sp>
        <p:nvSpPr>
          <p:cNvPr id="6" name="Inhaltsplatzhalter 5">
            <a:extLst>
              <a:ext uri="{FF2B5EF4-FFF2-40B4-BE49-F238E27FC236}">
                <a16:creationId xmlns:a16="http://schemas.microsoft.com/office/drawing/2014/main" id="{E9D48552-5B15-D4B8-9B49-DFD5F288A58C}"/>
              </a:ext>
            </a:extLst>
          </p:cNvPr>
          <p:cNvSpPr>
            <a:spLocks noGrp="1"/>
          </p:cNvSpPr>
          <p:nvPr>
            <p:ph sz="half" idx="1"/>
          </p:nvPr>
        </p:nvSpPr>
        <p:spPr/>
        <p:txBody>
          <a:bodyPr/>
          <a:lstStyle/>
          <a:p>
            <a:r>
              <a:rPr lang="de-DE" dirty="0"/>
              <a:t>Dateianhänge von eingehenden KIM-Nachrichten können grundsätzlich auch Schadsoftware enthalten</a:t>
            </a:r>
          </a:p>
          <a:p>
            <a:r>
              <a:rPr lang="de-DE" dirty="0"/>
              <a:t>Eine Virenprüfung von Dateianhängen durch das Primärsystem oder durch eine zusätzliche Software kann diesem Risiko entgegenwirken </a:t>
            </a:r>
          </a:p>
        </p:txBody>
      </p:sp>
      <p:sp>
        <p:nvSpPr>
          <p:cNvPr id="7" name="Inhaltsplatzhalter 6">
            <a:extLst>
              <a:ext uri="{FF2B5EF4-FFF2-40B4-BE49-F238E27FC236}">
                <a16:creationId xmlns:a16="http://schemas.microsoft.com/office/drawing/2014/main" id="{2E43168D-E694-8D8C-9E75-6C199D21FD08}"/>
              </a:ext>
            </a:extLst>
          </p:cNvPr>
          <p:cNvSpPr>
            <a:spLocks noGrp="1"/>
          </p:cNvSpPr>
          <p:nvPr>
            <p:ph sz="half" idx="2"/>
          </p:nvPr>
        </p:nvSpPr>
        <p:spPr>
          <a:ln w="38100">
            <a:solidFill>
              <a:schemeClr val="tx1"/>
            </a:solidFill>
            <a:prstDash val="lgDash"/>
          </a:ln>
        </p:spPr>
        <p:txBody>
          <a:bodyPr anchor="ctr"/>
          <a:lstStyle/>
          <a:p>
            <a:pPr marL="0" indent="0" algn="ctr">
              <a:buNone/>
            </a:pPr>
            <a:r>
              <a:rPr lang="de-DE" dirty="0"/>
              <a:t>Platzhalter Screenshots/ </a:t>
            </a:r>
            <a:br>
              <a:rPr lang="de-DE" dirty="0"/>
            </a:br>
            <a:r>
              <a:rPr lang="de-DE" dirty="0"/>
              <a:t>Schritt für Schritt-Anleitung</a:t>
            </a:r>
          </a:p>
        </p:txBody>
      </p:sp>
      <p:sp>
        <p:nvSpPr>
          <p:cNvPr id="5" name="Fußzeilenplatzhalter 4">
            <a:extLst>
              <a:ext uri="{FF2B5EF4-FFF2-40B4-BE49-F238E27FC236}">
                <a16:creationId xmlns:a16="http://schemas.microsoft.com/office/drawing/2014/main" id="{0C911553-BF4A-9C56-B32F-67C0BE0CE30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3192033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63A87-83AC-C616-A0EA-18D4EB94FCCF}"/>
              </a:ext>
            </a:extLst>
          </p:cNvPr>
          <p:cNvSpPr>
            <a:spLocks noGrp="1"/>
          </p:cNvSpPr>
          <p:nvPr>
            <p:ph type="title"/>
          </p:nvPr>
        </p:nvSpPr>
        <p:spPr/>
        <p:txBody>
          <a:bodyPr/>
          <a:lstStyle/>
          <a:p>
            <a:r>
              <a:rPr lang="de-DE" dirty="0"/>
              <a:t>Nutzungsszenario für KIM: </a:t>
            </a:r>
            <a:br>
              <a:rPr lang="de-DE" dirty="0"/>
            </a:br>
            <a:r>
              <a:rPr lang="de-DE" dirty="0"/>
              <a:t>Mitteilung des Gesundheitszustands</a:t>
            </a:r>
          </a:p>
        </p:txBody>
      </p:sp>
      <p:sp>
        <p:nvSpPr>
          <p:cNvPr id="3" name="Inhaltsplatzhalter 2">
            <a:extLst>
              <a:ext uri="{FF2B5EF4-FFF2-40B4-BE49-F238E27FC236}">
                <a16:creationId xmlns:a16="http://schemas.microsoft.com/office/drawing/2014/main" id="{7BC81151-6AAB-F433-16F0-B5D276639D25}"/>
              </a:ext>
            </a:extLst>
          </p:cNvPr>
          <p:cNvSpPr>
            <a:spLocks noGrp="1"/>
          </p:cNvSpPr>
          <p:nvPr>
            <p:ph sz="half" idx="1"/>
          </p:nvPr>
        </p:nvSpPr>
        <p:spPr/>
        <p:txBody>
          <a:bodyPr>
            <a:normAutofit fontScale="85000" lnSpcReduction="20000"/>
          </a:bodyPr>
          <a:lstStyle/>
          <a:p>
            <a:r>
              <a:rPr lang="de-DE" dirty="0"/>
              <a:t>Es ist von Bedeutung, dass Arztpraxen zeitnah über Veränderungen des Gesundheitszustandes der Pflegebedürftigen informiert werden</a:t>
            </a:r>
          </a:p>
          <a:p>
            <a:endParaRPr lang="de-DE" dirty="0"/>
          </a:p>
          <a:p>
            <a:r>
              <a:rPr lang="de-DE" dirty="0"/>
              <a:t>Mit einer KIM-Nachricht können Mitteilungen über den Gesundheitszustand als Freitext übermittelt werden</a:t>
            </a:r>
          </a:p>
          <a:p>
            <a:endParaRPr lang="de-DE" dirty="0"/>
          </a:p>
          <a:p>
            <a:r>
              <a:rPr lang="de-DE" dirty="0"/>
              <a:t>Es besteht die Möglichkeit Dateianhänge wie Sturzprotokolle, Pflegeberichte oder Vitaldaten zu übermitteln</a:t>
            </a:r>
          </a:p>
        </p:txBody>
      </p:sp>
      <p:sp>
        <p:nvSpPr>
          <p:cNvPr id="4" name="Inhaltsplatzhalter 3">
            <a:extLst>
              <a:ext uri="{FF2B5EF4-FFF2-40B4-BE49-F238E27FC236}">
                <a16:creationId xmlns:a16="http://schemas.microsoft.com/office/drawing/2014/main" id="{DF01A87F-ADD4-4643-B2E9-E8B53888EBEB}"/>
              </a:ext>
            </a:extLst>
          </p:cNvPr>
          <p:cNvSpPr>
            <a:spLocks noGrp="1"/>
          </p:cNvSpPr>
          <p:nvPr>
            <p:ph sz="half" idx="2"/>
          </p:nvPr>
        </p:nvSpPr>
        <p:spPr>
          <a:ln w="38100">
            <a:solidFill>
              <a:schemeClr val="tx1"/>
            </a:solidFill>
            <a:prstDash val="lgDash"/>
          </a:ln>
        </p:spPr>
        <p:txBody>
          <a:bodyPr anchor="ctr">
            <a:normAutofit fontScale="85000" lnSpcReduction="200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A6F4F77E-5149-09F1-08B9-87637CBB0EA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25695740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63A87-83AC-C616-A0EA-18D4EB94FCCF}"/>
              </a:ext>
            </a:extLst>
          </p:cNvPr>
          <p:cNvSpPr>
            <a:spLocks noGrp="1"/>
          </p:cNvSpPr>
          <p:nvPr>
            <p:ph type="title"/>
          </p:nvPr>
        </p:nvSpPr>
        <p:spPr/>
        <p:txBody>
          <a:bodyPr/>
          <a:lstStyle/>
          <a:p>
            <a:r>
              <a:rPr lang="de-DE" dirty="0"/>
              <a:t>Nutzungsszenario für KIM:</a:t>
            </a:r>
            <a:br>
              <a:rPr lang="de-DE" dirty="0"/>
            </a:br>
            <a:r>
              <a:rPr lang="de-DE" dirty="0"/>
              <a:t>Mitteilung zu auslaufenden Maßnahmen</a:t>
            </a:r>
          </a:p>
        </p:txBody>
      </p:sp>
      <p:sp>
        <p:nvSpPr>
          <p:cNvPr id="3" name="Inhaltsplatzhalter 2">
            <a:extLst>
              <a:ext uri="{FF2B5EF4-FFF2-40B4-BE49-F238E27FC236}">
                <a16:creationId xmlns:a16="http://schemas.microsoft.com/office/drawing/2014/main" id="{7BC81151-6AAB-F433-16F0-B5D276639D25}"/>
              </a:ext>
            </a:extLst>
          </p:cNvPr>
          <p:cNvSpPr>
            <a:spLocks noGrp="1"/>
          </p:cNvSpPr>
          <p:nvPr>
            <p:ph sz="half" idx="1"/>
          </p:nvPr>
        </p:nvSpPr>
        <p:spPr/>
        <p:txBody>
          <a:bodyPr/>
          <a:lstStyle/>
          <a:p>
            <a:r>
              <a:rPr lang="de-DE" dirty="0"/>
              <a:t>Die Arztpraxis kann mit einer KIM-Nachricht über das Auslaufen von Maßnahmen der Behandlungspflege informiert werden</a:t>
            </a:r>
          </a:p>
        </p:txBody>
      </p:sp>
      <p:sp>
        <p:nvSpPr>
          <p:cNvPr id="4" name="Inhaltsplatzhalter 3">
            <a:extLst>
              <a:ext uri="{FF2B5EF4-FFF2-40B4-BE49-F238E27FC236}">
                <a16:creationId xmlns:a16="http://schemas.microsoft.com/office/drawing/2014/main" id="{DF01A87F-ADD4-4643-B2E9-E8B53888EBEB}"/>
              </a:ext>
            </a:extLst>
          </p:cNvPr>
          <p:cNvSpPr>
            <a:spLocks noGrp="1"/>
          </p:cNvSpPr>
          <p:nvPr>
            <p:ph sz="half" idx="2"/>
          </p:nvPr>
        </p:nvSpPr>
        <p:spPr>
          <a:ln w="38100">
            <a:solidFill>
              <a:schemeClr val="tx1"/>
            </a:solidFill>
            <a:prstDash val="lgDash"/>
          </a:ln>
        </p:spPr>
        <p:txBody>
          <a:bodyPr anchor="ct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A6F4F77E-5149-09F1-08B9-87637CBB0EA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10286914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63A87-83AC-C616-A0EA-18D4EB94FCCF}"/>
              </a:ext>
            </a:extLst>
          </p:cNvPr>
          <p:cNvSpPr>
            <a:spLocks noGrp="1"/>
          </p:cNvSpPr>
          <p:nvPr>
            <p:ph type="title"/>
          </p:nvPr>
        </p:nvSpPr>
        <p:spPr/>
        <p:txBody>
          <a:bodyPr/>
          <a:lstStyle/>
          <a:p>
            <a:r>
              <a:rPr lang="de-DE" dirty="0"/>
              <a:t>Nutzungsszenario für KIM:</a:t>
            </a:r>
            <a:br>
              <a:rPr lang="de-DE" dirty="0"/>
            </a:br>
            <a:r>
              <a:rPr lang="de-DE" dirty="0"/>
              <a:t>Mitteilung des Medikamentenbestands</a:t>
            </a:r>
          </a:p>
        </p:txBody>
      </p:sp>
      <p:sp>
        <p:nvSpPr>
          <p:cNvPr id="3" name="Inhaltsplatzhalter 2">
            <a:extLst>
              <a:ext uri="{FF2B5EF4-FFF2-40B4-BE49-F238E27FC236}">
                <a16:creationId xmlns:a16="http://schemas.microsoft.com/office/drawing/2014/main" id="{7BC81151-6AAB-F433-16F0-B5D276639D25}"/>
              </a:ext>
            </a:extLst>
          </p:cNvPr>
          <p:cNvSpPr>
            <a:spLocks noGrp="1"/>
          </p:cNvSpPr>
          <p:nvPr>
            <p:ph sz="half" idx="1"/>
          </p:nvPr>
        </p:nvSpPr>
        <p:spPr/>
        <p:txBody>
          <a:bodyPr>
            <a:normAutofit fontScale="92500" lnSpcReduction="10000"/>
          </a:bodyPr>
          <a:lstStyle/>
          <a:p>
            <a:r>
              <a:rPr lang="de-DE" dirty="0"/>
              <a:t>Sofern die Pflegeeinrichtung im Auftrag des Klienten das Medikamentenmanagement übernimmt, können Arztpraxen mit einer KIM-Nachricht über den aktuellen Medikamentenbestand informiert werden</a:t>
            </a:r>
          </a:p>
          <a:p>
            <a:endParaRPr lang="de-DE" dirty="0"/>
          </a:p>
          <a:p>
            <a:r>
              <a:rPr lang="de-DE" dirty="0"/>
              <a:t>Die Arztpraxis kann einen E-Rezept-Token als Dateianhang einer KIM-Nachricht an die Pflegeeinrichtung übermitteln</a:t>
            </a:r>
          </a:p>
        </p:txBody>
      </p:sp>
      <p:sp>
        <p:nvSpPr>
          <p:cNvPr id="4" name="Inhaltsplatzhalter 3">
            <a:extLst>
              <a:ext uri="{FF2B5EF4-FFF2-40B4-BE49-F238E27FC236}">
                <a16:creationId xmlns:a16="http://schemas.microsoft.com/office/drawing/2014/main" id="{DF01A87F-ADD4-4643-B2E9-E8B53888EBEB}"/>
              </a:ext>
            </a:extLst>
          </p:cNvPr>
          <p:cNvSpPr>
            <a:spLocks noGrp="1"/>
          </p:cNvSpPr>
          <p:nvPr>
            <p:ph sz="half" idx="2"/>
          </p:nvPr>
        </p:nvSpPr>
        <p:spPr>
          <a:ln w="38100">
            <a:solidFill>
              <a:schemeClr val="tx1"/>
            </a:solidFill>
            <a:prstDash val="lgDash"/>
          </a:ln>
        </p:spPr>
        <p:txBody>
          <a:bodyPr anchor="ctr">
            <a:normAutofit fontScale="92500" lnSpcReduction="100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A6F4F77E-5149-09F1-08B9-87637CBB0EA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4156210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63A87-83AC-C616-A0EA-18D4EB94FCCF}"/>
              </a:ext>
            </a:extLst>
          </p:cNvPr>
          <p:cNvSpPr>
            <a:spLocks noGrp="1"/>
          </p:cNvSpPr>
          <p:nvPr>
            <p:ph type="title"/>
          </p:nvPr>
        </p:nvSpPr>
        <p:spPr/>
        <p:txBody>
          <a:bodyPr/>
          <a:lstStyle/>
          <a:p>
            <a:r>
              <a:rPr lang="de-DE" dirty="0"/>
              <a:t>Nutzungsszenario für KIM:</a:t>
            </a:r>
            <a:br>
              <a:rPr lang="de-DE" dirty="0"/>
            </a:br>
            <a:r>
              <a:rPr lang="de-DE" dirty="0"/>
              <a:t>Medikamentenbestellung im Auftrag</a:t>
            </a:r>
          </a:p>
        </p:txBody>
      </p:sp>
      <p:sp>
        <p:nvSpPr>
          <p:cNvPr id="3" name="Inhaltsplatzhalter 2">
            <a:extLst>
              <a:ext uri="{FF2B5EF4-FFF2-40B4-BE49-F238E27FC236}">
                <a16:creationId xmlns:a16="http://schemas.microsoft.com/office/drawing/2014/main" id="{7BC81151-6AAB-F433-16F0-B5D276639D25}"/>
              </a:ext>
            </a:extLst>
          </p:cNvPr>
          <p:cNvSpPr>
            <a:spLocks noGrp="1"/>
          </p:cNvSpPr>
          <p:nvPr>
            <p:ph sz="half" idx="1"/>
          </p:nvPr>
        </p:nvSpPr>
        <p:spPr/>
        <p:txBody>
          <a:bodyPr>
            <a:normAutofit lnSpcReduction="10000"/>
          </a:bodyPr>
          <a:lstStyle/>
          <a:p>
            <a:r>
              <a:rPr lang="de-DE" dirty="0"/>
              <a:t>Sofern die Pflegeeinrichtung im Auftrag des Klienten das Medikamentenmanagement übernimmt, können über eine KIM-Nachricht Medikamente bei Apotheken bestellt werden</a:t>
            </a:r>
          </a:p>
          <a:p>
            <a:endParaRPr lang="de-DE" dirty="0"/>
          </a:p>
          <a:p>
            <a:r>
              <a:rPr lang="de-DE" dirty="0"/>
              <a:t>Ein E-Rezept-Token kann als Dateianhang einer KIM-Nachricht an die Apotheke gesendet werden </a:t>
            </a:r>
          </a:p>
        </p:txBody>
      </p:sp>
      <p:sp>
        <p:nvSpPr>
          <p:cNvPr id="4" name="Inhaltsplatzhalter 3">
            <a:extLst>
              <a:ext uri="{FF2B5EF4-FFF2-40B4-BE49-F238E27FC236}">
                <a16:creationId xmlns:a16="http://schemas.microsoft.com/office/drawing/2014/main" id="{DF01A87F-ADD4-4643-B2E9-E8B53888EBEB}"/>
              </a:ext>
            </a:extLst>
          </p:cNvPr>
          <p:cNvSpPr>
            <a:spLocks noGrp="1"/>
          </p:cNvSpPr>
          <p:nvPr>
            <p:ph sz="half" idx="2"/>
          </p:nvPr>
        </p:nvSpPr>
        <p:spPr>
          <a:ln w="38100">
            <a:solidFill>
              <a:schemeClr val="tx1"/>
            </a:solidFill>
            <a:prstDash val="lgDash"/>
          </a:ln>
        </p:spPr>
        <p:txBody>
          <a:bodyPr anchor="ctr">
            <a:normAutofit lnSpcReduction="10000"/>
          </a:bodyPr>
          <a:lstStyle/>
          <a:p>
            <a:pPr marL="0" indent="0" algn="ctr">
              <a:buNone/>
            </a:pPr>
            <a:r>
              <a:rPr lang="de-DE" dirty="0"/>
              <a:t>Platzhalter Screenshots/ </a:t>
            </a:r>
            <a:br>
              <a:rPr lang="de-DE" dirty="0"/>
            </a:br>
            <a:r>
              <a:rPr lang="de-DE" dirty="0"/>
              <a:t>Schritt für Schritt-Anleitung</a:t>
            </a:r>
          </a:p>
          <a:p>
            <a:endParaRPr lang="de-DE" dirty="0"/>
          </a:p>
        </p:txBody>
      </p:sp>
      <p:sp>
        <p:nvSpPr>
          <p:cNvPr id="5" name="Fußzeilenplatzhalter 4">
            <a:extLst>
              <a:ext uri="{FF2B5EF4-FFF2-40B4-BE49-F238E27FC236}">
                <a16:creationId xmlns:a16="http://schemas.microsoft.com/office/drawing/2014/main" id="{A6F4F77E-5149-09F1-08B9-87637CBB0EAC}"/>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42841789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0C197-BF5C-B2AF-53EF-0FDC3E5B6C0C}"/>
              </a:ext>
            </a:extLst>
          </p:cNvPr>
          <p:cNvSpPr>
            <a:spLocks noGrp="1"/>
          </p:cNvSpPr>
          <p:nvPr>
            <p:ph type="title"/>
          </p:nvPr>
        </p:nvSpPr>
        <p:spPr/>
        <p:txBody>
          <a:bodyPr/>
          <a:lstStyle/>
          <a:p>
            <a:r>
              <a:rPr lang="de-DE" dirty="0"/>
              <a:t>KIM-Einführung: Erwartungsmanagement</a:t>
            </a:r>
          </a:p>
        </p:txBody>
      </p:sp>
      <p:sp>
        <p:nvSpPr>
          <p:cNvPr id="3" name="Inhaltsplatzhalter 2">
            <a:extLst>
              <a:ext uri="{FF2B5EF4-FFF2-40B4-BE49-F238E27FC236}">
                <a16:creationId xmlns:a16="http://schemas.microsoft.com/office/drawing/2014/main" id="{767598C1-C24D-0780-9821-E327BCAEAF4C}"/>
              </a:ext>
            </a:extLst>
          </p:cNvPr>
          <p:cNvSpPr>
            <a:spLocks noGrp="1"/>
          </p:cNvSpPr>
          <p:nvPr>
            <p:ph idx="1"/>
          </p:nvPr>
        </p:nvSpPr>
        <p:spPr/>
        <p:txBody>
          <a:bodyPr>
            <a:normAutofit fontScale="85000" lnSpcReduction="20000"/>
          </a:bodyPr>
          <a:lstStyle/>
          <a:p>
            <a:r>
              <a:rPr lang="de-DE" dirty="0"/>
              <a:t>KIM ist im Gesundheitswesen bereits ein etabliertes Kommunikationsmedium</a:t>
            </a:r>
          </a:p>
          <a:p>
            <a:endParaRPr lang="de-DE" dirty="0"/>
          </a:p>
          <a:p>
            <a:r>
              <a:rPr lang="de-DE" dirty="0"/>
              <a:t>Bis zum 01.07.2025 wird mit den Pflegeeinrichtungen ein weiterer wichtiger Akteur in die TI eingebunden und u. a. über KIM kommunizieren</a:t>
            </a:r>
          </a:p>
          <a:p>
            <a:endParaRPr lang="de-DE" dirty="0"/>
          </a:p>
          <a:p>
            <a:r>
              <a:rPr lang="de-DE" dirty="0"/>
              <a:t>Der flächendeckende Einsatz von KIM hat das Potenzial die Prozesse in der sektorenübergreifenden Kommunikation zu verbessern</a:t>
            </a:r>
          </a:p>
          <a:p>
            <a:pPr marL="0" indent="0">
              <a:buNone/>
            </a:pPr>
            <a:endParaRPr lang="de-DE" dirty="0"/>
          </a:p>
          <a:p>
            <a:r>
              <a:rPr lang="de-DE" dirty="0"/>
              <a:t>Es ist jedoch von Bedeutung ein aktives Erwartungsmanagement zu betreiben und realistische Umsetzungszeiträume zu kommunizieren:</a:t>
            </a:r>
          </a:p>
          <a:p>
            <a:pPr lvl="1"/>
            <a:r>
              <a:rPr lang="de-DE" dirty="0"/>
              <a:t>Für Hersteller zur Integration neuer Funktionen in das Primärsystem</a:t>
            </a:r>
          </a:p>
          <a:p>
            <a:pPr lvl="1"/>
            <a:r>
              <a:rPr lang="de-DE" dirty="0"/>
              <a:t>Für Mitarbeitende zum Erlernen und Einüben der neuen Abläufe</a:t>
            </a:r>
          </a:p>
          <a:p>
            <a:pPr lvl="1"/>
            <a:r>
              <a:rPr lang="de-DE" dirty="0"/>
              <a:t>Für externe Kommunikationspartner zur Umstellung der Prozesse</a:t>
            </a:r>
          </a:p>
        </p:txBody>
      </p:sp>
      <p:sp>
        <p:nvSpPr>
          <p:cNvPr id="4" name="Fußzeilenplatzhalter 3">
            <a:extLst>
              <a:ext uri="{FF2B5EF4-FFF2-40B4-BE49-F238E27FC236}">
                <a16:creationId xmlns:a16="http://schemas.microsoft.com/office/drawing/2014/main" id="{B16C3655-92FB-53D8-7B49-AAC943D0E82F}"/>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9748779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3D3FE6-21FC-146D-F7F6-F3613EDB5A56}"/>
              </a:ext>
            </a:extLst>
          </p:cNvPr>
          <p:cNvSpPr>
            <a:spLocks noGrp="1"/>
          </p:cNvSpPr>
          <p:nvPr>
            <p:ph type="title"/>
          </p:nvPr>
        </p:nvSpPr>
        <p:spPr/>
        <p:txBody>
          <a:bodyPr/>
          <a:lstStyle/>
          <a:p>
            <a:r>
              <a:rPr lang="de-DE" dirty="0"/>
              <a:t>Interne Testung des KIM-Verfahrens</a:t>
            </a:r>
          </a:p>
        </p:txBody>
      </p:sp>
      <p:sp>
        <p:nvSpPr>
          <p:cNvPr id="5" name="Inhaltsplatzhalter 4">
            <a:extLst>
              <a:ext uri="{FF2B5EF4-FFF2-40B4-BE49-F238E27FC236}">
                <a16:creationId xmlns:a16="http://schemas.microsoft.com/office/drawing/2014/main" id="{AFD740EE-3B13-1637-ABD8-AE3BE4B0FCA4}"/>
              </a:ext>
            </a:extLst>
          </p:cNvPr>
          <p:cNvSpPr>
            <a:spLocks noGrp="1"/>
          </p:cNvSpPr>
          <p:nvPr>
            <p:ph idx="1"/>
          </p:nvPr>
        </p:nvSpPr>
        <p:spPr/>
        <p:txBody>
          <a:bodyPr>
            <a:normAutofit/>
          </a:bodyPr>
          <a:lstStyle/>
          <a:p>
            <a:pPr marL="0" indent="0">
              <a:buNone/>
            </a:pPr>
            <a:r>
              <a:rPr lang="de-DE" dirty="0"/>
              <a:t>Vor der flächendeckenden Einführung der Kommunikation via KIM sollten die neuen Prozesse umfassend getestet werden:</a:t>
            </a:r>
          </a:p>
          <a:p>
            <a:pPr marL="0" indent="0">
              <a:buNone/>
            </a:pPr>
            <a:endParaRPr lang="de-DE" dirty="0"/>
          </a:p>
          <a:p>
            <a:r>
              <a:rPr lang="de-DE" dirty="0"/>
              <a:t>Versand einer internen Test-KIM-Nachricht</a:t>
            </a:r>
          </a:p>
          <a:p>
            <a:r>
              <a:rPr lang="de-DE" dirty="0"/>
              <a:t>Versand einer Test-KIM-Nachricht an einen externen Empfänger</a:t>
            </a:r>
          </a:p>
          <a:p>
            <a:r>
              <a:rPr lang="de-DE" dirty="0"/>
              <a:t>Testung des Sendens und Empfangens von Dateianhängen</a:t>
            </a:r>
          </a:p>
          <a:p>
            <a:r>
              <a:rPr lang="de-DE" dirty="0"/>
              <a:t>Testung der Dokumentation von KIM-Nachrichten</a:t>
            </a:r>
          </a:p>
          <a:p>
            <a:r>
              <a:rPr lang="de-DE" dirty="0"/>
              <a:t>Austausch mit anderen KIM-Nutzenden zu Erfahrungen</a:t>
            </a:r>
          </a:p>
        </p:txBody>
      </p:sp>
      <p:sp>
        <p:nvSpPr>
          <p:cNvPr id="6" name="Fußzeilenplatzhalter 5">
            <a:extLst>
              <a:ext uri="{FF2B5EF4-FFF2-40B4-BE49-F238E27FC236}">
                <a16:creationId xmlns:a16="http://schemas.microsoft.com/office/drawing/2014/main" id="{3C753E03-C1E1-758A-5768-D4F454E47F90}"/>
              </a:ext>
            </a:extLst>
          </p:cNvPr>
          <p:cNvSpPr>
            <a:spLocks noGrp="1"/>
          </p:cNvSpPr>
          <p:nvPr>
            <p:ph type="ftr" sz="quarter" idx="11"/>
          </p:nvPr>
        </p:nvSpPr>
        <p:spPr/>
        <p:txBody>
          <a:bodyPr/>
          <a:lstStyle/>
          <a:p>
            <a:r>
              <a:rPr lang="de-DE" dirty="0"/>
              <a:t>Vertiefungsfolie</a:t>
            </a:r>
          </a:p>
        </p:txBody>
      </p:sp>
    </p:spTree>
    <p:extLst>
      <p:ext uri="{BB962C8B-B14F-4D97-AF65-F5344CB8AC3E}">
        <p14:creationId xmlns:p14="http://schemas.microsoft.com/office/powerpoint/2010/main" val="2779945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4E8B39-EC1B-7473-34FA-80BD83263179}"/>
              </a:ext>
            </a:extLst>
          </p:cNvPr>
          <p:cNvSpPr>
            <a:spLocks noGrp="1"/>
          </p:cNvSpPr>
          <p:nvPr>
            <p:ph type="title"/>
          </p:nvPr>
        </p:nvSpPr>
        <p:spPr/>
        <p:txBody>
          <a:bodyPr/>
          <a:lstStyle/>
          <a:p>
            <a:r>
              <a:rPr lang="de-DE" dirty="0"/>
              <a:t>Flächendeckende Einführung von KIM I</a:t>
            </a:r>
          </a:p>
        </p:txBody>
      </p:sp>
      <p:sp>
        <p:nvSpPr>
          <p:cNvPr id="3" name="Inhaltsplatzhalter 2">
            <a:extLst>
              <a:ext uri="{FF2B5EF4-FFF2-40B4-BE49-F238E27FC236}">
                <a16:creationId xmlns:a16="http://schemas.microsoft.com/office/drawing/2014/main" id="{1B5C2C8A-7202-B183-A325-677FB6C35011}"/>
              </a:ext>
            </a:extLst>
          </p:cNvPr>
          <p:cNvSpPr>
            <a:spLocks noGrp="1"/>
          </p:cNvSpPr>
          <p:nvPr>
            <p:ph idx="1"/>
          </p:nvPr>
        </p:nvSpPr>
        <p:spPr/>
        <p:txBody>
          <a:bodyPr>
            <a:normAutofit fontScale="92500" lnSpcReduction="10000"/>
          </a:bodyPr>
          <a:lstStyle/>
          <a:p>
            <a:pPr marL="0" indent="0">
              <a:buNone/>
            </a:pPr>
            <a:r>
              <a:rPr lang="de-DE" b="1" dirty="0"/>
              <a:t>Impulsfragen für die Umstellung interner Prozesse</a:t>
            </a:r>
          </a:p>
          <a:p>
            <a:endParaRPr lang="de-DE" dirty="0"/>
          </a:p>
          <a:p>
            <a:r>
              <a:rPr lang="de-DE" dirty="0"/>
              <a:t>Gibt es eine Phase zur internen Testung von KIM?</a:t>
            </a:r>
          </a:p>
          <a:p>
            <a:r>
              <a:rPr lang="de-DE" dirty="0"/>
              <a:t>Wie wird intern über die Einführung von KIM informiert?</a:t>
            </a:r>
          </a:p>
          <a:p>
            <a:r>
              <a:rPr lang="de-DE" dirty="0"/>
              <a:t>Welche Art von Kommunikation wird künftig über KIM durchgeführt?</a:t>
            </a:r>
          </a:p>
          <a:p>
            <a:r>
              <a:rPr lang="de-DE" dirty="0"/>
              <a:t>Wer ist in der Organisation berechtigt über KIM zu kommunizieren?</a:t>
            </a:r>
          </a:p>
          <a:p>
            <a:r>
              <a:rPr lang="de-DE" dirty="0"/>
              <a:t>Wie oft wird das KIM-Postfach gesichtet?</a:t>
            </a:r>
          </a:p>
          <a:p>
            <a:r>
              <a:rPr lang="de-DE" dirty="0"/>
              <a:t>Wenn eine Rückmeldung auf die KIM-Nachricht ausbleibt, nach welcher Zeitspanne werden andere Kommunikationsmedien genutzt?</a:t>
            </a:r>
          </a:p>
          <a:p>
            <a:r>
              <a:rPr lang="de-DE" dirty="0"/>
              <a:t>Wie wird die Kommunikation dokumentiert bzw. Dateien abgelegt?</a:t>
            </a:r>
          </a:p>
          <a:p>
            <a:endParaRPr lang="de-DE" dirty="0"/>
          </a:p>
          <a:p>
            <a:endParaRPr lang="de-DE" dirty="0"/>
          </a:p>
        </p:txBody>
      </p:sp>
      <p:sp>
        <p:nvSpPr>
          <p:cNvPr id="5" name="Fußzeilenplatzhalter 4">
            <a:extLst>
              <a:ext uri="{FF2B5EF4-FFF2-40B4-BE49-F238E27FC236}">
                <a16:creationId xmlns:a16="http://schemas.microsoft.com/office/drawing/2014/main" id="{D2CB0EE2-2D5E-FD3F-F42E-DC2F8E154B72}"/>
              </a:ext>
            </a:extLst>
          </p:cNvPr>
          <p:cNvSpPr>
            <a:spLocks noGrp="1"/>
          </p:cNvSpPr>
          <p:nvPr>
            <p:ph type="ftr" sz="quarter" idx="11"/>
          </p:nvPr>
        </p:nvSpPr>
        <p:spPr/>
        <p:txBody>
          <a:bodyPr/>
          <a:lstStyle/>
          <a:p>
            <a:r>
              <a:rPr lang="de-DE" dirty="0"/>
              <a:t>Vertiefungsfolie</a:t>
            </a:r>
          </a:p>
        </p:txBody>
      </p:sp>
    </p:spTree>
    <p:extLst>
      <p:ext uri="{BB962C8B-B14F-4D97-AF65-F5344CB8AC3E}">
        <p14:creationId xmlns:p14="http://schemas.microsoft.com/office/powerpoint/2010/main" val="3024295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3DF05F-B104-8372-356D-14EE670E538A}"/>
              </a:ext>
            </a:extLst>
          </p:cNvPr>
          <p:cNvSpPr>
            <a:spLocks noGrp="1"/>
          </p:cNvSpPr>
          <p:nvPr>
            <p:ph type="title"/>
          </p:nvPr>
        </p:nvSpPr>
        <p:spPr/>
        <p:txBody>
          <a:bodyPr/>
          <a:lstStyle/>
          <a:p>
            <a:r>
              <a:rPr lang="de-DE" dirty="0"/>
              <a:t>Beispiele für KIM-Schulungsmaterialien</a:t>
            </a:r>
          </a:p>
        </p:txBody>
      </p:sp>
      <p:sp>
        <p:nvSpPr>
          <p:cNvPr id="5" name="Inhaltsplatzhalter 4">
            <a:extLst>
              <a:ext uri="{FF2B5EF4-FFF2-40B4-BE49-F238E27FC236}">
                <a16:creationId xmlns:a16="http://schemas.microsoft.com/office/drawing/2014/main" id="{82194678-6794-5626-E228-7BADC9B1FB1D}"/>
              </a:ext>
            </a:extLst>
          </p:cNvPr>
          <p:cNvSpPr>
            <a:spLocks noGrp="1"/>
          </p:cNvSpPr>
          <p:nvPr>
            <p:ph idx="1"/>
          </p:nvPr>
        </p:nvSpPr>
        <p:spPr/>
        <p:txBody>
          <a:bodyPr>
            <a:normAutofit/>
          </a:bodyPr>
          <a:lstStyle/>
          <a:p>
            <a:r>
              <a:rPr lang="de-DE" dirty="0"/>
              <a:t>Pflegeeinrichtungen haben dem Kompetenzzentrum Digitalisierung und Pflege ihre individuell entwickelten Schulungsunterlagen als Anschauungsmaterialien zur Verfügung gestellt</a:t>
            </a:r>
          </a:p>
          <a:p>
            <a:endParaRPr lang="de-DE" dirty="0"/>
          </a:p>
          <a:p>
            <a:r>
              <a:rPr lang="de-DE" dirty="0"/>
              <a:t>Die Beispiele können eine gute Anregung für die Entwicklung und Ausgestaltung ihrer eigenen Schulungsunterlagen sein</a:t>
            </a:r>
          </a:p>
          <a:p>
            <a:endParaRPr lang="de-DE" dirty="0"/>
          </a:p>
          <a:p>
            <a:r>
              <a:rPr lang="de-DE" dirty="0"/>
              <a:t>Die entsprechenden Dateien finden sich im TI-Ressourcenpool in der Kategorie </a:t>
            </a:r>
            <a:r>
              <a:rPr lang="de-DE" dirty="0">
                <a:hlinkClick r:id="rId3"/>
              </a:rPr>
              <a:t>„Schulungsmaterialien“</a:t>
            </a:r>
            <a:endParaRPr lang="de-DE" dirty="0"/>
          </a:p>
          <a:p>
            <a:endParaRPr lang="de-DE" dirty="0"/>
          </a:p>
        </p:txBody>
      </p:sp>
    </p:spTree>
    <p:extLst>
      <p:ext uri="{BB962C8B-B14F-4D97-AF65-F5344CB8AC3E}">
        <p14:creationId xmlns:p14="http://schemas.microsoft.com/office/powerpoint/2010/main" val="34187034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4E8B39-EC1B-7473-34FA-80BD83263179}"/>
              </a:ext>
            </a:extLst>
          </p:cNvPr>
          <p:cNvSpPr>
            <a:spLocks noGrp="1"/>
          </p:cNvSpPr>
          <p:nvPr>
            <p:ph type="title"/>
          </p:nvPr>
        </p:nvSpPr>
        <p:spPr/>
        <p:txBody>
          <a:bodyPr/>
          <a:lstStyle/>
          <a:p>
            <a:r>
              <a:rPr lang="de-DE" dirty="0"/>
              <a:t>Flächendeckende Einführung von KIM II</a:t>
            </a:r>
          </a:p>
        </p:txBody>
      </p:sp>
      <p:sp>
        <p:nvSpPr>
          <p:cNvPr id="3" name="Inhaltsplatzhalter 2">
            <a:extLst>
              <a:ext uri="{FF2B5EF4-FFF2-40B4-BE49-F238E27FC236}">
                <a16:creationId xmlns:a16="http://schemas.microsoft.com/office/drawing/2014/main" id="{1B5C2C8A-7202-B183-A325-677FB6C35011}"/>
              </a:ext>
            </a:extLst>
          </p:cNvPr>
          <p:cNvSpPr>
            <a:spLocks noGrp="1"/>
          </p:cNvSpPr>
          <p:nvPr>
            <p:ph idx="1"/>
          </p:nvPr>
        </p:nvSpPr>
        <p:spPr/>
        <p:txBody>
          <a:bodyPr>
            <a:normAutofit fontScale="92500" lnSpcReduction="20000"/>
          </a:bodyPr>
          <a:lstStyle/>
          <a:p>
            <a:pPr marL="0" indent="0">
              <a:buNone/>
            </a:pPr>
            <a:r>
              <a:rPr lang="de-DE" b="1" dirty="0"/>
              <a:t>Impulsfragen für die Einbindung externer Akteure</a:t>
            </a:r>
          </a:p>
          <a:p>
            <a:pPr marL="0" indent="0">
              <a:buNone/>
            </a:pPr>
            <a:endParaRPr lang="de-DE" dirty="0"/>
          </a:p>
          <a:p>
            <a:r>
              <a:rPr lang="de-DE" dirty="0"/>
              <a:t>Wie werden Kommunikationspartner über die Möglichkeit der Kommunikation über KIM informiert? </a:t>
            </a:r>
          </a:p>
          <a:p>
            <a:r>
              <a:rPr lang="de-DE" dirty="0"/>
              <a:t>Wie können gemeinsam neue Arbeitsabläufe für die digitale Kommunikation besprochen und organisiert werden?</a:t>
            </a:r>
          </a:p>
          <a:p>
            <a:r>
              <a:rPr lang="de-DE" dirty="0"/>
              <a:t>Wie können skeptische Kommunikationspartner von den Mehrwerten überzeugt werden?</a:t>
            </a:r>
          </a:p>
          <a:p>
            <a:r>
              <a:rPr lang="de-DE" dirty="0"/>
              <a:t>Wie werden individuelle Anforderungen der Kommunikationspartner an die Kommunikation über KIM festgehalten?</a:t>
            </a:r>
          </a:p>
          <a:p>
            <a:r>
              <a:rPr lang="de-DE" dirty="0"/>
              <a:t>Kann eine automatisierte Empfangsbestätigung für eingehende KIM-Nachrichten versendet werden? </a:t>
            </a:r>
          </a:p>
        </p:txBody>
      </p:sp>
      <p:sp>
        <p:nvSpPr>
          <p:cNvPr id="5" name="Fußzeilenplatzhalter 4">
            <a:extLst>
              <a:ext uri="{FF2B5EF4-FFF2-40B4-BE49-F238E27FC236}">
                <a16:creationId xmlns:a16="http://schemas.microsoft.com/office/drawing/2014/main" id="{D2CB0EE2-2D5E-FD3F-F42E-DC2F8E154B72}"/>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34859242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4E8B39-EC1B-7473-34FA-80BD83263179}"/>
              </a:ext>
            </a:extLst>
          </p:cNvPr>
          <p:cNvSpPr>
            <a:spLocks noGrp="1"/>
          </p:cNvSpPr>
          <p:nvPr>
            <p:ph type="title"/>
          </p:nvPr>
        </p:nvSpPr>
        <p:spPr/>
        <p:txBody>
          <a:bodyPr/>
          <a:lstStyle/>
          <a:p>
            <a:r>
              <a:rPr lang="de-DE" dirty="0"/>
              <a:t>Interne Festlegungen für die KIM-Nutzung</a:t>
            </a:r>
          </a:p>
        </p:txBody>
      </p:sp>
      <p:sp>
        <p:nvSpPr>
          <p:cNvPr id="3" name="Inhaltsplatzhalter 2">
            <a:extLst>
              <a:ext uri="{FF2B5EF4-FFF2-40B4-BE49-F238E27FC236}">
                <a16:creationId xmlns:a16="http://schemas.microsoft.com/office/drawing/2014/main" id="{1B5C2C8A-7202-B183-A325-677FB6C35011}"/>
              </a:ext>
            </a:extLst>
          </p:cNvPr>
          <p:cNvSpPr>
            <a:spLocks noGrp="1"/>
          </p:cNvSpPr>
          <p:nvPr>
            <p:ph idx="1"/>
          </p:nvPr>
        </p:nvSpPr>
        <p:spPr/>
        <p:txBody>
          <a:bodyPr>
            <a:normAutofit/>
          </a:bodyPr>
          <a:lstStyle/>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5" name="Fußzeilenplatzhalter 4">
            <a:extLst>
              <a:ext uri="{FF2B5EF4-FFF2-40B4-BE49-F238E27FC236}">
                <a16:creationId xmlns:a16="http://schemas.microsoft.com/office/drawing/2014/main" id="{D2CB0EE2-2D5E-FD3F-F42E-DC2F8E154B72}"/>
              </a:ext>
            </a:extLst>
          </p:cNvPr>
          <p:cNvSpPr>
            <a:spLocks noGrp="1"/>
          </p:cNvSpPr>
          <p:nvPr>
            <p:ph type="ftr" sz="quarter" idx="11"/>
          </p:nvPr>
        </p:nvSpPr>
        <p:spPr/>
        <p:txBody>
          <a:bodyPr/>
          <a:lstStyle/>
          <a:p>
            <a:r>
              <a:rPr lang="de-DE"/>
              <a:t>Grundlagenfolie</a:t>
            </a:r>
          </a:p>
        </p:txBody>
      </p:sp>
      <p:graphicFrame>
        <p:nvGraphicFramePr>
          <p:cNvPr id="4" name="Tabelle 3">
            <a:extLst>
              <a:ext uri="{FF2B5EF4-FFF2-40B4-BE49-F238E27FC236}">
                <a16:creationId xmlns:a16="http://schemas.microsoft.com/office/drawing/2014/main" id="{11D4C4EB-AE51-A4BE-6463-E80C9459B34A}"/>
              </a:ext>
            </a:extLst>
          </p:cNvPr>
          <p:cNvGraphicFramePr>
            <a:graphicFrameLocks noGrp="1"/>
          </p:cNvGraphicFramePr>
          <p:nvPr>
            <p:extLst>
              <p:ext uri="{D42A27DB-BD31-4B8C-83A1-F6EECF244321}">
                <p14:modId xmlns:p14="http://schemas.microsoft.com/office/powerpoint/2010/main" val="741763886"/>
              </p:ext>
            </p:extLst>
          </p:nvPr>
        </p:nvGraphicFramePr>
        <p:xfrm>
          <a:off x="1073331" y="2065337"/>
          <a:ext cx="10045337" cy="4111626"/>
        </p:xfrm>
        <a:graphic>
          <a:graphicData uri="http://schemas.openxmlformats.org/drawingml/2006/table">
            <a:tbl>
              <a:tblPr firstCol="1" bandRow="1">
                <a:tableStyleId>{5C22544A-7EE6-4342-B048-85BDC9FD1C3A}</a:tableStyleId>
              </a:tblPr>
              <a:tblGrid>
                <a:gridCol w="5616317">
                  <a:extLst>
                    <a:ext uri="{9D8B030D-6E8A-4147-A177-3AD203B41FA5}">
                      <a16:colId xmlns:a16="http://schemas.microsoft.com/office/drawing/2014/main" val="908788607"/>
                    </a:ext>
                  </a:extLst>
                </a:gridCol>
                <a:gridCol w="4429020">
                  <a:extLst>
                    <a:ext uri="{9D8B030D-6E8A-4147-A177-3AD203B41FA5}">
                      <a16:colId xmlns:a16="http://schemas.microsoft.com/office/drawing/2014/main" val="121408400"/>
                    </a:ext>
                  </a:extLst>
                </a:gridCol>
              </a:tblGrid>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Personen mit Zugriff auf das KIM-Postfach:</a:t>
                      </a:r>
                    </a:p>
                  </a:txBody>
                  <a:tcPr/>
                </a:tc>
                <a:tc>
                  <a:txBody>
                    <a:bodyPr/>
                    <a:lstStyle/>
                    <a:p>
                      <a:endParaRPr lang="de-DE" dirty="0"/>
                    </a:p>
                  </a:txBody>
                  <a:tcPr/>
                </a:tc>
                <a:extLst>
                  <a:ext uri="{0D108BD9-81ED-4DB2-BD59-A6C34878D82A}">
                    <a16:rowId xmlns:a16="http://schemas.microsoft.com/office/drawing/2014/main" val="3173044298"/>
                  </a:ext>
                </a:extLst>
              </a:tr>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Kommunikationsanlässe für die KIM genutzt wird:</a:t>
                      </a:r>
                    </a:p>
                  </a:txBody>
                  <a:tcPr/>
                </a:tc>
                <a:tc>
                  <a:txBody>
                    <a:bodyPr/>
                    <a:lstStyle/>
                    <a:p>
                      <a:endParaRPr lang="de-DE" dirty="0"/>
                    </a:p>
                  </a:txBody>
                  <a:tcPr/>
                </a:tc>
                <a:extLst>
                  <a:ext uri="{0D108BD9-81ED-4DB2-BD59-A6C34878D82A}">
                    <a16:rowId xmlns:a16="http://schemas.microsoft.com/office/drawing/2014/main" val="2301966727"/>
                  </a:ext>
                </a:extLst>
              </a:tr>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Kommunikationspartner mit denen KIM genutzt wird:</a:t>
                      </a:r>
                    </a:p>
                  </a:txBody>
                  <a:tcPr/>
                </a:tc>
                <a:tc>
                  <a:txBody>
                    <a:bodyPr/>
                    <a:lstStyle/>
                    <a:p>
                      <a:endParaRPr lang="de-DE"/>
                    </a:p>
                  </a:txBody>
                  <a:tcPr/>
                </a:tc>
                <a:extLst>
                  <a:ext uri="{0D108BD9-81ED-4DB2-BD59-A6C34878D82A}">
                    <a16:rowId xmlns:a16="http://schemas.microsoft.com/office/drawing/2014/main" val="2615603447"/>
                  </a:ext>
                </a:extLst>
              </a:tr>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Turnus in dem das KIM-Postfach gesichtet wird</a:t>
                      </a:r>
                    </a:p>
                  </a:txBody>
                  <a:tcPr/>
                </a:tc>
                <a:tc>
                  <a:txBody>
                    <a:bodyPr/>
                    <a:lstStyle/>
                    <a:p>
                      <a:endParaRPr lang="de-DE" dirty="0"/>
                    </a:p>
                  </a:txBody>
                  <a:tcPr/>
                </a:tc>
                <a:extLst>
                  <a:ext uri="{0D108BD9-81ED-4DB2-BD59-A6C34878D82A}">
                    <a16:rowId xmlns:a16="http://schemas.microsoft.com/office/drawing/2014/main" val="1459080171"/>
                  </a:ext>
                </a:extLst>
              </a:tr>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Zeitraum ohne Reaktion auf die KIM-Nachricht nach der eine telefonische Nachfrage erfolgt:</a:t>
                      </a:r>
                    </a:p>
                  </a:txBody>
                  <a:tcPr/>
                </a:tc>
                <a:tc>
                  <a:txBody>
                    <a:bodyPr/>
                    <a:lstStyle/>
                    <a:p>
                      <a:endParaRPr lang="de-DE"/>
                    </a:p>
                  </a:txBody>
                  <a:tcPr/>
                </a:tc>
                <a:extLst>
                  <a:ext uri="{0D108BD9-81ED-4DB2-BD59-A6C34878D82A}">
                    <a16:rowId xmlns:a16="http://schemas.microsoft.com/office/drawing/2014/main" val="1081036738"/>
                  </a:ext>
                </a:extLst>
              </a:tr>
              <a:tr h="685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Ablage des Kommunikationsverlaufs und von Dateianhängen unter:</a:t>
                      </a:r>
                    </a:p>
                  </a:txBody>
                  <a:tcPr/>
                </a:tc>
                <a:tc>
                  <a:txBody>
                    <a:bodyPr/>
                    <a:lstStyle/>
                    <a:p>
                      <a:endParaRPr lang="de-DE" dirty="0"/>
                    </a:p>
                  </a:txBody>
                  <a:tcPr/>
                </a:tc>
                <a:extLst>
                  <a:ext uri="{0D108BD9-81ED-4DB2-BD59-A6C34878D82A}">
                    <a16:rowId xmlns:a16="http://schemas.microsoft.com/office/drawing/2014/main" val="3487698133"/>
                  </a:ext>
                </a:extLst>
              </a:tr>
            </a:tbl>
          </a:graphicData>
        </a:graphic>
      </p:graphicFrame>
    </p:spTree>
    <p:extLst>
      <p:ext uri="{BB962C8B-B14F-4D97-AF65-F5344CB8AC3E}">
        <p14:creationId xmlns:p14="http://schemas.microsoft.com/office/powerpoint/2010/main" val="2627156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33915-D357-FDC7-9A47-F2DCC839C4B8}"/>
              </a:ext>
            </a:extLst>
          </p:cNvPr>
          <p:cNvSpPr>
            <a:spLocks noGrp="1"/>
          </p:cNvSpPr>
          <p:nvPr>
            <p:ph type="title"/>
          </p:nvPr>
        </p:nvSpPr>
        <p:spPr/>
        <p:txBody>
          <a:bodyPr/>
          <a:lstStyle/>
          <a:p>
            <a:r>
              <a:rPr lang="de-DE" dirty="0"/>
              <a:t>Datenschutz &amp; Datensicherheit</a:t>
            </a:r>
          </a:p>
        </p:txBody>
      </p:sp>
      <p:sp>
        <p:nvSpPr>
          <p:cNvPr id="3" name="Inhaltsplatzhalter 2">
            <a:extLst>
              <a:ext uri="{FF2B5EF4-FFF2-40B4-BE49-F238E27FC236}">
                <a16:creationId xmlns:a16="http://schemas.microsoft.com/office/drawing/2014/main" id="{F144882B-9158-A208-6664-3826A74DDD48}"/>
              </a:ext>
            </a:extLst>
          </p:cNvPr>
          <p:cNvSpPr>
            <a:spLocks noGrp="1"/>
          </p:cNvSpPr>
          <p:nvPr>
            <p:ph idx="1"/>
          </p:nvPr>
        </p:nvSpPr>
        <p:spPr/>
        <p:txBody>
          <a:bodyPr>
            <a:normAutofit lnSpcReduction="10000"/>
          </a:bodyPr>
          <a:lstStyle/>
          <a:p>
            <a:pPr marL="0" indent="0">
              <a:buNone/>
            </a:pPr>
            <a:r>
              <a:rPr lang="de-DE" b="1" dirty="0"/>
              <a:t>Impulsfragen für Aspekte von Datenschutz- und Sicherheit</a:t>
            </a:r>
          </a:p>
          <a:p>
            <a:endParaRPr lang="de-DE" dirty="0"/>
          </a:p>
          <a:p>
            <a:r>
              <a:rPr lang="de-DE" dirty="0"/>
              <a:t>Welche gesetzlichen Regelungen zum Datenschutz und Datensicherheit müssen bei der Nutzung von KIM beachtet werden?</a:t>
            </a:r>
          </a:p>
          <a:p>
            <a:r>
              <a:rPr lang="de-DE" dirty="0"/>
              <a:t>Zu welchen Inhalten müssen Mitarbeitende neu geschult werden?</a:t>
            </a:r>
          </a:p>
          <a:p>
            <a:r>
              <a:rPr lang="de-DE" dirty="0"/>
              <a:t>Welche Formate eignen sich für die Wissensvermittlung?</a:t>
            </a:r>
          </a:p>
          <a:p>
            <a:r>
              <a:rPr lang="de-DE" dirty="0"/>
              <a:t>In welchen bestehenden Schulungsangeboten kann das Thema verankert werden?</a:t>
            </a:r>
          </a:p>
          <a:p>
            <a:r>
              <a:rPr lang="de-DE" dirty="0"/>
              <a:t>Welche Anpassungen müssen ggf. in internen Richtlinien vorgenommen werden?</a:t>
            </a:r>
          </a:p>
        </p:txBody>
      </p:sp>
      <p:sp>
        <p:nvSpPr>
          <p:cNvPr id="5" name="Fußzeilenplatzhalter 4">
            <a:extLst>
              <a:ext uri="{FF2B5EF4-FFF2-40B4-BE49-F238E27FC236}">
                <a16:creationId xmlns:a16="http://schemas.microsoft.com/office/drawing/2014/main" id="{E4099503-DDBA-63EC-BA57-2E0EFAEB4240}"/>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27828158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33915-D357-FDC7-9A47-F2DCC839C4B8}"/>
              </a:ext>
            </a:extLst>
          </p:cNvPr>
          <p:cNvSpPr>
            <a:spLocks noGrp="1"/>
          </p:cNvSpPr>
          <p:nvPr>
            <p:ph type="title"/>
          </p:nvPr>
        </p:nvSpPr>
        <p:spPr/>
        <p:txBody>
          <a:bodyPr/>
          <a:lstStyle/>
          <a:p>
            <a:r>
              <a:rPr lang="de-DE" dirty="0"/>
              <a:t>Festlegungen Datenschutz &amp; Datensicherheit</a:t>
            </a:r>
          </a:p>
        </p:txBody>
      </p:sp>
      <p:graphicFrame>
        <p:nvGraphicFramePr>
          <p:cNvPr id="4" name="Inhaltsplatzhalter 3">
            <a:extLst>
              <a:ext uri="{FF2B5EF4-FFF2-40B4-BE49-F238E27FC236}">
                <a16:creationId xmlns:a16="http://schemas.microsoft.com/office/drawing/2014/main" id="{80CB5310-3DB5-E37C-F982-6B2A1B86E354}"/>
              </a:ext>
            </a:extLst>
          </p:cNvPr>
          <p:cNvGraphicFramePr>
            <a:graphicFrameLocks noGrp="1"/>
          </p:cNvGraphicFramePr>
          <p:nvPr>
            <p:ph idx="1"/>
            <p:extLst>
              <p:ext uri="{D42A27DB-BD31-4B8C-83A1-F6EECF244321}">
                <p14:modId xmlns:p14="http://schemas.microsoft.com/office/powerpoint/2010/main" val="9876921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ußzeilenplatzhalter 4">
            <a:extLst>
              <a:ext uri="{FF2B5EF4-FFF2-40B4-BE49-F238E27FC236}">
                <a16:creationId xmlns:a16="http://schemas.microsoft.com/office/drawing/2014/main" id="{E4099503-DDBA-63EC-BA57-2E0EFAEB4240}"/>
              </a:ext>
            </a:extLst>
          </p:cNvPr>
          <p:cNvSpPr>
            <a:spLocks noGrp="1"/>
          </p:cNvSpPr>
          <p:nvPr>
            <p:ph type="ftr" sz="quarter" idx="11"/>
          </p:nvPr>
        </p:nvSpPr>
        <p:spPr/>
        <p:txBody>
          <a:bodyPr/>
          <a:lstStyle/>
          <a:p>
            <a:r>
              <a:rPr lang="de-DE" dirty="0"/>
              <a:t>Grundlagenfolie</a:t>
            </a:r>
          </a:p>
        </p:txBody>
      </p:sp>
    </p:spTree>
    <p:extLst>
      <p:ext uri="{BB962C8B-B14F-4D97-AF65-F5344CB8AC3E}">
        <p14:creationId xmlns:p14="http://schemas.microsoft.com/office/powerpoint/2010/main" val="1537786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5253C-E329-83F2-5050-CE2C1313679A}"/>
              </a:ext>
            </a:extLst>
          </p:cNvPr>
          <p:cNvSpPr>
            <a:spLocks noGrp="1"/>
          </p:cNvSpPr>
          <p:nvPr>
            <p:ph type="title"/>
          </p:nvPr>
        </p:nvSpPr>
        <p:spPr/>
        <p:txBody>
          <a:bodyPr/>
          <a:lstStyle/>
          <a:p>
            <a:r>
              <a:rPr lang="de-DE" dirty="0"/>
              <a:t>Problembehandlung bei KIM</a:t>
            </a:r>
          </a:p>
        </p:txBody>
      </p:sp>
      <p:sp>
        <p:nvSpPr>
          <p:cNvPr id="3" name="Inhaltsplatzhalter 2">
            <a:extLst>
              <a:ext uri="{FF2B5EF4-FFF2-40B4-BE49-F238E27FC236}">
                <a16:creationId xmlns:a16="http://schemas.microsoft.com/office/drawing/2014/main" id="{7A6498B8-B5B3-2C9F-AE06-82491DF5023F}"/>
              </a:ext>
            </a:extLst>
          </p:cNvPr>
          <p:cNvSpPr>
            <a:spLocks noGrp="1"/>
          </p:cNvSpPr>
          <p:nvPr>
            <p:ph idx="1"/>
          </p:nvPr>
        </p:nvSpPr>
        <p:spPr/>
        <p:txBody>
          <a:bodyPr>
            <a:normAutofit lnSpcReduction="10000"/>
          </a:bodyPr>
          <a:lstStyle/>
          <a:p>
            <a:pPr marL="0" indent="0">
              <a:buNone/>
            </a:pPr>
            <a:r>
              <a:rPr lang="de-DE" b="1" dirty="0"/>
              <a:t>Impulsfragen für den Umgang mit Problemen im Zusammenhang mit KIM</a:t>
            </a:r>
          </a:p>
          <a:p>
            <a:pPr marL="0" indent="0">
              <a:buNone/>
            </a:pPr>
            <a:endParaRPr lang="de-DE" dirty="0"/>
          </a:p>
          <a:p>
            <a:r>
              <a:rPr lang="de-DE" dirty="0"/>
              <a:t>Wie wird bei Fehlermeldungen im Zusammenhang mit der Nutzung von KIM vorgegangen?</a:t>
            </a:r>
          </a:p>
          <a:p>
            <a:r>
              <a:rPr lang="de-DE" dirty="0"/>
              <a:t>Welche Ansätze zu Fehlerbehebung können selbst durchgeführt werden?</a:t>
            </a:r>
          </a:p>
          <a:p>
            <a:r>
              <a:rPr lang="de-DE" dirty="0"/>
              <a:t>Welche Personen (intern/extern) sind im Problemfall zu informieren? </a:t>
            </a:r>
          </a:p>
          <a:p>
            <a:r>
              <a:rPr lang="de-DE" dirty="0"/>
              <a:t>Auf welche alternativen Kommunikationsmedien wird bei technischen Problemen als Ausweichlösung zurückgegriffen?</a:t>
            </a:r>
          </a:p>
          <a:p>
            <a:endParaRPr lang="de-DE" dirty="0"/>
          </a:p>
          <a:p>
            <a:endParaRPr lang="de-DE" dirty="0"/>
          </a:p>
        </p:txBody>
      </p:sp>
      <p:sp>
        <p:nvSpPr>
          <p:cNvPr id="5" name="Fußzeilenplatzhalter 4">
            <a:extLst>
              <a:ext uri="{FF2B5EF4-FFF2-40B4-BE49-F238E27FC236}">
                <a16:creationId xmlns:a16="http://schemas.microsoft.com/office/drawing/2014/main" id="{757FAF6A-932B-700D-8737-FE4D0E1E63F3}"/>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15137451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5253C-E329-83F2-5050-CE2C1313679A}"/>
              </a:ext>
            </a:extLst>
          </p:cNvPr>
          <p:cNvSpPr>
            <a:spLocks noGrp="1"/>
          </p:cNvSpPr>
          <p:nvPr>
            <p:ph type="title"/>
          </p:nvPr>
        </p:nvSpPr>
        <p:spPr/>
        <p:txBody>
          <a:bodyPr/>
          <a:lstStyle/>
          <a:p>
            <a:r>
              <a:rPr lang="de-DE" dirty="0"/>
              <a:t>Festlegungen zur Problembehandlung</a:t>
            </a:r>
          </a:p>
        </p:txBody>
      </p:sp>
      <p:graphicFrame>
        <p:nvGraphicFramePr>
          <p:cNvPr id="6" name="Inhaltsplatzhalter 5">
            <a:extLst>
              <a:ext uri="{FF2B5EF4-FFF2-40B4-BE49-F238E27FC236}">
                <a16:creationId xmlns:a16="http://schemas.microsoft.com/office/drawing/2014/main" id="{AF2FF90A-4A36-6729-C995-264B58A7205F}"/>
              </a:ext>
            </a:extLst>
          </p:cNvPr>
          <p:cNvGraphicFramePr>
            <a:graphicFrameLocks noGrp="1"/>
          </p:cNvGraphicFramePr>
          <p:nvPr>
            <p:ph idx="1"/>
            <p:extLst>
              <p:ext uri="{D42A27DB-BD31-4B8C-83A1-F6EECF244321}">
                <p14:modId xmlns:p14="http://schemas.microsoft.com/office/powerpoint/2010/main" val="31515273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ußzeilenplatzhalter 4">
            <a:extLst>
              <a:ext uri="{FF2B5EF4-FFF2-40B4-BE49-F238E27FC236}">
                <a16:creationId xmlns:a16="http://schemas.microsoft.com/office/drawing/2014/main" id="{757FAF6A-932B-700D-8737-FE4D0E1E63F3}"/>
              </a:ext>
            </a:extLst>
          </p:cNvPr>
          <p:cNvSpPr>
            <a:spLocks noGrp="1"/>
          </p:cNvSpPr>
          <p:nvPr>
            <p:ph type="ftr" sz="quarter" idx="11"/>
          </p:nvPr>
        </p:nvSpPr>
        <p:spPr/>
        <p:txBody>
          <a:bodyPr/>
          <a:lstStyle/>
          <a:p>
            <a:r>
              <a:rPr lang="de-DE"/>
              <a:t>Grundlagenfolie</a:t>
            </a:r>
          </a:p>
        </p:txBody>
      </p:sp>
    </p:spTree>
    <p:extLst>
      <p:ext uri="{BB962C8B-B14F-4D97-AF65-F5344CB8AC3E}">
        <p14:creationId xmlns:p14="http://schemas.microsoft.com/office/powerpoint/2010/main" val="513542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9F5B68-2757-0B81-69B0-E8AAB3EC7C70}"/>
              </a:ext>
            </a:extLst>
          </p:cNvPr>
          <p:cNvSpPr>
            <a:spLocks noGrp="1"/>
          </p:cNvSpPr>
          <p:nvPr>
            <p:ph type="title"/>
          </p:nvPr>
        </p:nvSpPr>
        <p:spPr/>
        <p:txBody>
          <a:bodyPr/>
          <a:lstStyle/>
          <a:p>
            <a:r>
              <a:rPr lang="de-DE" dirty="0"/>
              <a:t>Weiterführende Informationen:</a:t>
            </a:r>
            <a:br>
              <a:rPr lang="de-DE" dirty="0"/>
            </a:br>
            <a:r>
              <a:rPr lang="de-DE" dirty="0"/>
              <a:t>Der TI-Ressourcenpool</a:t>
            </a:r>
          </a:p>
        </p:txBody>
      </p:sp>
      <p:sp>
        <p:nvSpPr>
          <p:cNvPr id="3" name="Inhaltsplatzhalter 2">
            <a:extLst>
              <a:ext uri="{FF2B5EF4-FFF2-40B4-BE49-F238E27FC236}">
                <a16:creationId xmlns:a16="http://schemas.microsoft.com/office/drawing/2014/main" id="{6D993A36-1A4B-4099-EFED-C92127DABB7F}"/>
              </a:ext>
            </a:extLst>
          </p:cNvPr>
          <p:cNvSpPr>
            <a:spLocks noGrp="1"/>
          </p:cNvSpPr>
          <p:nvPr>
            <p:ph idx="1"/>
          </p:nvPr>
        </p:nvSpPr>
        <p:spPr/>
        <p:txBody>
          <a:bodyPr/>
          <a:lstStyle/>
          <a:p>
            <a:pPr marL="0" indent="0">
              <a:buNone/>
            </a:pPr>
            <a:r>
              <a:rPr lang="de-DE" dirty="0"/>
              <a:t>Umfangreiche weiterführende Informationen rund um die Einbindung der Pflege in die Telematikinfrastruktur finden sich auch im TI-Ressourcenpool des Kompetenzzentrums Pflege und Digitalisierung.</a:t>
            </a:r>
          </a:p>
          <a:p>
            <a:pPr marL="0" indent="0">
              <a:buNone/>
            </a:pPr>
            <a:endParaRPr lang="de-DE" dirty="0"/>
          </a:p>
          <a:p>
            <a:pPr marL="0" indent="0">
              <a:buNone/>
            </a:pPr>
            <a:r>
              <a:rPr lang="de-DE" dirty="0">
                <a:hlinkClick r:id="rId3"/>
              </a:rPr>
              <a:t>LINK TI-Ressourcenpool</a:t>
            </a:r>
            <a:endParaRPr lang="de-DE" dirty="0"/>
          </a:p>
        </p:txBody>
      </p:sp>
      <p:sp>
        <p:nvSpPr>
          <p:cNvPr id="4" name="Fußzeilenplatzhalter 3">
            <a:extLst>
              <a:ext uri="{FF2B5EF4-FFF2-40B4-BE49-F238E27FC236}">
                <a16:creationId xmlns:a16="http://schemas.microsoft.com/office/drawing/2014/main" id="{8A336D46-ADA0-B618-7760-0E47FC89BF08}"/>
              </a:ext>
            </a:extLst>
          </p:cNvPr>
          <p:cNvSpPr>
            <a:spLocks noGrp="1"/>
          </p:cNvSpPr>
          <p:nvPr>
            <p:ph type="ftr" sz="quarter" idx="11"/>
          </p:nvPr>
        </p:nvSpPr>
        <p:spPr/>
        <p:txBody>
          <a:bodyPr/>
          <a:lstStyle/>
          <a:p>
            <a:r>
              <a:rPr lang="de-DE"/>
              <a:t>Vertiefungsfolie</a:t>
            </a:r>
          </a:p>
        </p:txBody>
      </p:sp>
    </p:spTree>
    <p:extLst>
      <p:ext uri="{BB962C8B-B14F-4D97-AF65-F5344CB8AC3E}">
        <p14:creationId xmlns:p14="http://schemas.microsoft.com/office/powerpoint/2010/main" val="3787971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FB602-38F6-FFAA-045B-BEE6DCCBE7A8}"/>
              </a:ext>
            </a:extLst>
          </p:cNvPr>
          <p:cNvSpPr>
            <a:spLocks noGrp="1"/>
          </p:cNvSpPr>
          <p:nvPr>
            <p:ph type="title"/>
          </p:nvPr>
        </p:nvSpPr>
        <p:spPr/>
        <p:txBody>
          <a:bodyPr/>
          <a:lstStyle/>
          <a:p>
            <a:r>
              <a:rPr lang="de-DE" dirty="0"/>
              <a:t>Präsentationsleitfaden</a:t>
            </a:r>
          </a:p>
        </p:txBody>
      </p:sp>
      <p:sp>
        <p:nvSpPr>
          <p:cNvPr id="3" name="Inhaltsplatzhalter 2">
            <a:extLst>
              <a:ext uri="{FF2B5EF4-FFF2-40B4-BE49-F238E27FC236}">
                <a16:creationId xmlns:a16="http://schemas.microsoft.com/office/drawing/2014/main" id="{10ED7692-78AC-214D-A988-D85535D5B53C}"/>
              </a:ext>
            </a:extLst>
          </p:cNvPr>
          <p:cNvSpPr>
            <a:spLocks noGrp="1"/>
          </p:cNvSpPr>
          <p:nvPr>
            <p:ph idx="1"/>
          </p:nvPr>
        </p:nvSpPr>
        <p:spPr/>
        <p:txBody>
          <a:bodyPr>
            <a:normAutofit lnSpcReduction="10000"/>
          </a:bodyPr>
          <a:lstStyle/>
          <a:p>
            <a:r>
              <a:rPr lang="de-DE" dirty="0"/>
              <a:t>Über den Reiter „Entwurf“ in Microsoft PowerPoint kann die Präsentation in das eigene Corporate Design überführt werden</a:t>
            </a:r>
          </a:p>
          <a:p>
            <a:endParaRPr lang="de-DE" dirty="0"/>
          </a:p>
          <a:p>
            <a:r>
              <a:rPr lang="de-DE" dirty="0"/>
              <a:t>Die Präsentation ist individuell anpassbar, indem einzelne Folien verschoben oder ein- oder ausgeblendet werden</a:t>
            </a:r>
            <a:br>
              <a:rPr lang="de-DE" dirty="0"/>
            </a:br>
            <a:r>
              <a:rPr lang="de-DE" dirty="0"/>
              <a:t>(Rechtsklick „Folie ein- oder ausblenden“)</a:t>
            </a:r>
          </a:p>
          <a:p>
            <a:endParaRPr lang="de-DE" dirty="0"/>
          </a:p>
          <a:p>
            <a:r>
              <a:rPr lang="de-DE" dirty="0"/>
              <a:t>In der Referentenansicht der Präsentation (Windows-Tastkombination: Alt + F5) finden sich in den Notizen zu den einzelnen Folien weitere Erklärungen und Ausführungen</a:t>
            </a:r>
          </a:p>
          <a:p>
            <a:endParaRPr lang="de-DE" dirty="0"/>
          </a:p>
        </p:txBody>
      </p:sp>
    </p:spTree>
    <p:extLst>
      <p:ext uri="{BB962C8B-B14F-4D97-AF65-F5344CB8AC3E}">
        <p14:creationId xmlns:p14="http://schemas.microsoft.com/office/powerpoint/2010/main" val="75385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CA8D16-6C64-FC1D-981B-E19EE9385D4D}"/>
              </a:ext>
            </a:extLst>
          </p:cNvPr>
          <p:cNvSpPr>
            <a:spLocks noGrp="1"/>
          </p:cNvSpPr>
          <p:nvPr>
            <p:ph type="title"/>
          </p:nvPr>
        </p:nvSpPr>
        <p:spPr/>
        <p:txBody>
          <a:bodyPr/>
          <a:lstStyle/>
          <a:p>
            <a:r>
              <a:rPr lang="de-DE" dirty="0"/>
              <a:t>Druckversion erstellen</a:t>
            </a:r>
          </a:p>
        </p:txBody>
      </p:sp>
      <p:sp>
        <p:nvSpPr>
          <p:cNvPr id="3" name="Inhaltsplatzhalter 2">
            <a:extLst>
              <a:ext uri="{FF2B5EF4-FFF2-40B4-BE49-F238E27FC236}">
                <a16:creationId xmlns:a16="http://schemas.microsoft.com/office/drawing/2014/main" id="{3749A513-599C-1B1A-5A96-9CD8FDF89192}"/>
              </a:ext>
            </a:extLst>
          </p:cNvPr>
          <p:cNvSpPr>
            <a:spLocks noGrp="1"/>
          </p:cNvSpPr>
          <p:nvPr>
            <p:ph idx="1"/>
          </p:nvPr>
        </p:nvSpPr>
        <p:spPr/>
        <p:txBody>
          <a:bodyPr>
            <a:normAutofit/>
          </a:bodyPr>
          <a:lstStyle/>
          <a:p>
            <a:pPr marL="0" indent="0">
              <a:buNone/>
            </a:pPr>
            <a:r>
              <a:rPr lang="de-DE" dirty="0"/>
              <a:t>Die Präsentation kann ausgedruckt werden und die Informationen z. B. als Broschüre bereit gestellt werden</a:t>
            </a:r>
          </a:p>
          <a:p>
            <a:endParaRPr lang="de-DE" dirty="0"/>
          </a:p>
          <a:p>
            <a:r>
              <a:rPr lang="de-DE" dirty="0"/>
              <a:t>Variante 1: Direkter Ausdruck</a:t>
            </a:r>
            <a:br>
              <a:rPr lang="de-DE" dirty="0"/>
            </a:br>
            <a:r>
              <a:rPr lang="de-DE" dirty="0"/>
              <a:t>Windows-Tastenkombination Strg + P</a:t>
            </a:r>
          </a:p>
          <a:p>
            <a:endParaRPr lang="de-DE" dirty="0"/>
          </a:p>
          <a:p>
            <a:pPr marL="0" indent="0">
              <a:buNone/>
            </a:pPr>
            <a:endParaRPr lang="de-DE" dirty="0"/>
          </a:p>
          <a:p>
            <a:r>
              <a:rPr lang="de-DE" dirty="0"/>
              <a:t>Variante 2: Exportieren als PDF</a:t>
            </a:r>
            <a:br>
              <a:rPr lang="de-DE" dirty="0"/>
            </a:br>
            <a:r>
              <a:rPr lang="de-DE" dirty="0"/>
              <a:t>Windows-Tastenkombination FN + F12</a:t>
            </a:r>
          </a:p>
        </p:txBody>
      </p:sp>
      <p:pic>
        <p:nvPicPr>
          <p:cNvPr id="5" name="Grafik 4">
            <a:extLst>
              <a:ext uri="{FF2B5EF4-FFF2-40B4-BE49-F238E27FC236}">
                <a16:creationId xmlns:a16="http://schemas.microsoft.com/office/drawing/2014/main" id="{3A2C3F93-3119-1564-19A1-5B131CD4B582}"/>
              </a:ext>
            </a:extLst>
          </p:cNvPr>
          <p:cNvPicPr>
            <a:picLocks noChangeAspect="1"/>
          </p:cNvPicPr>
          <p:nvPr/>
        </p:nvPicPr>
        <p:blipFill>
          <a:blip r:embed="rId3"/>
          <a:stretch>
            <a:fillRect/>
          </a:stretch>
        </p:blipFill>
        <p:spPr>
          <a:xfrm>
            <a:off x="7171159" y="2443163"/>
            <a:ext cx="1669652" cy="2200127"/>
          </a:xfrm>
          <a:prstGeom prst="rect">
            <a:avLst/>
          </a:prstGeom>
          <a:effectLst>
            <a:outerShdw blurRad="50800" dist="38100" dir="2700000" algn="tl" rotWithShape="0">
              <a:prstClr val="black">
                <a:alpha val="40000"/>
              </a:prstClr>
            </a:outerShdw>
          </a:effectLst>
        </p:spPr>
      </p:pic>
      <p:pic>
        <p:nvPicPr>
          <p:cNvPr id="7" name="Grafik 6">
            <a:extLst>
              <a:ext uri="{FF2B5EF4-FFF2-40B4-BE49-F238E27FC236}">
                <a16:creationId xmlns:a16="http://schemas.microsoft.com/office/drawing/2014/main" id="{248434E2-2F52-1B84-1131-A9044076401B}"/>
              </a:ext>
            </a:extLst>
          </p:cNvPr>
          <p:cNvPicPr>
            <a:picLocks noChangeAspect="1"/>
          </p:cNvPicPr>
          <p:nvPr/>
        </p:nvPicPr>
        <p:blipFill>
          <a:blip r:embed="rId4"/>
          <a:stretch>
            <a:fillRect/>
          </a:stretch>
        </p:blipFill>
        <p:spPr>
          <a:xfrm>
            <a:off x="7145466" y="4778227"/>
            <a:ext cx="4208334" cy="171464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1268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E6F6F9-12AC-CD16-280A-02046AC0F0EC}"/>
              </a:ext>
            </a:extLst>
          </p:cNvPr>
          <p:cNvSpPr>
            <a:spLocks noGrp="1"/>
          </p:cNvSpPr>
          <p:nvPr>
            <p:ph type="title"/>
          </p:nvPr>
        </p:nvSpPr>
        <p:spPr/>
        <p:txBody>
          <a:bodyPr/>
          <a:lstStyle/>
          <a:p>
            <a:r>
              <a:rPr lang="de-DE" dirty="0"/>
              <a:t>Inhaltliche Gliederung der Präsentation</a:t>
            </a:r>
          </a:p>
        </p:txBody>
      </p:sp>
      <p:sp>
        <p:nvSpPr>
          <p:cNvPr id="3" name="Inhaltsplatzhalter 2">
            <a:extLst>
              <a:ext uri="{FF2B5EF4-FFF2-40B4-BE49-F238E27FC236}">
                <a16:creationId xmlns:a16="http://schemas.microsoft.com/office/drawing/2014/main" id="{1A03A981-5F37-C25B-7F9A-1D09CF93B570}"/>
              </a:ext>
            </a:extLst>
          </p:cNvPr>
          <p:cNvSpPr>
            <a:spLocks noGrp="1"/>
          </p:cNvSpPr>
          <p:nvPr>
            <p:ph idx="1"/>
          </p:nvPr>
        </p:nvSpPr>
        <p:spPr/>
        <p:txBody>
          <a:bodyPr>
            <a:normAutofit lnSpcReduction="10000"/>
          </a:bodyPr>
          <a:lstStyle/>
          <a:p>
            <a:pPr marL="514350" indent="-514350">
              <a:buAutoNum type="arabicPeriod"/>
            </a:pPr>
            <a:r>
              <a:rPr lang="de-DE" dirty="0"/>
              <a:t>Allgemeine Informationen zu KIM</a:t>
            </a:r>
          </a:p>
          <a:p>
            <a:pPr marL="514350" indent="-514350">
              <a:buAutoNum type="arabicPeriod"/>
            </a:pPr>
            <a:endParaRPr lang="de-DE" dirty="0"/>
          </a:p>
          <a:p>
            <a:pPr marL="514350" indent="-514350">
              <a:buAutoNum type="arabicPeriod"/>
            </a:pPr>
            <a:r>
              <a:rPr lang="de-DE" dirty="0"/>
              <a:t>Einrichtung des KIM-Postfachs</a:t>
            </a:r>
          </a:p>
          <a:p>
            <a:pPr marL="514350" indent="-514350">
              <a:buAutoNum type="arabicPeriod"/>
            </a:pPr>
            <a:endParaRPr lang="de-DE" dirty="0"/>
          </a:p>
          <a:p>
            <a:pPr marL="514350" indent="-514350">
              <a:buAutoNum type="arabicPeriod"/>
            </a:pPr>
            <a:r>
              <a:rPr lang="de-DE" dirty="0"/>
              <a:t>Vorgehen beim Versand einer KIM-Nachricht</a:t>
            </a:r>
          </a:p>
          <a:p>
            <a:pPr marL="514350" indent="-514350">
              <a:buAutoNum type="arabicPeriod"/>
            </a:pPr>
            <a:endParaRPr lang="de-DE" dirty="0"/>
          </a:p>
          <a:p>
            <a:pPr marL="514350" indent="-514350">
              <a:buAutoNum type="arabicPeriod"/>
            </a:pPr>
            <a:r>
              <a:rPr lang="de-DE" dirty="0"/>
              <a:t>Nutzungsszenarien für KIM in der Pflegepraxis</a:t>
            </a:r>
          </a:p>
          <a:p>
            <a:pPr marL="514350" indent="-514350">
              <a:buAutoNum type="arabicPeriod"/>
            </a:pPr>
            <a:endParaRPr lang="de-DE" dirty="0"/>
          </a:p>
          <a:p>
            <a:pPr marL="514350" indent="-514350">
              <a:buAutoNum type="arabicPeriod"/>
            </a:pPr>
            <a:r>
              <a:rPr lang="de-DE" dirty="0"/>
              <a:t>Einführung von KIM in der Pflegeeinrichtung</a:t>
            </a:r>
          </a:p>
          <a:p>
            <a:pPr marL="514350" indent="-514350">
              <a:buAutoNum type="arabicPeriod"/>
            </a:pPr>
            <a:endParaRPr lang="de-DE" dirty="0"/>
          </a:p>
        </p:txBody>
      </p:sp>
    </p:spTree>
    <p:extLst>
      <p:ext uri="{BB962C8B-B14F-4D97-AF65-F5344CB8AC3E}">
        <p14:creationId xmlns:p14="http://schemas.microsoft.com/office/powerpoint/2010/main" val="1587078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E6F6F9-12AC-CD16-280A-02046AC0F0EC}"/>
              </a:ext>
            </a:extLst>
          </p:cNvPr>
          <p:cNvSpPr>
            <a:spLocks noGrp="1"/>
          </p:cNvSpPr>
          <p:nvPr>
            <p:ph type="title"/>
          </p:nvPr>
        </p:nvSpPr>
        <p:spPr/>
        <p:txBody>
          <a:bodyPr/>
          <a:lstStyle/>
          <a:p>
            <a:r>
              <a:rPr lang="de-DE" dirty="0"/>
              <a:t>Grundlagen und Vertiefungsfolien</a:t>
            </a:r>
          </a:p>
        </p:txBody>
      </p:sp>
      <p:sp>
        <p:nvSpPr>
          <p:cNvPr id="3" name="Inhaltsplatzhalter 2">
            <a:extLst>
              <a:ext uri="{FF2B5EF4-FFF2-40B4-BE49-F238E27FC236}">
                <a16:creationId xmlns:a16="http://schemas.microsoft.com/office/drawing/2014/main" id="{1A03A981-5F37-C25B-7F9A-1D09CF93B570}"/>
              </a:ext>
            </a:extLst>
          </p:cNvPr>
          <p:cNvSpPr>
            <a:spLocks noGrp="1"/>
          </p:cNvSpPr>
          <p:nvPr>
            <p:ph idx="1"/>
          </p:nvPr>
        </p:nvSpPr>
        <p:spPr/>
        <p:txBody>
          <a:bodyPr>
            <a:normAutofit fontScale="92500" lnSpcReduction="20000"/>
          </a:bodyPr>
          <a:lstStyle/>
          <a:p>
            <a:pPr marL="0" indent="0">
              <a:buNone/>
            </a:pPr>
            <a:r>
              <a:rPr lang="de-DE" dirty="0"/>
              <a:t>Die Präsentation enthält eine Foliensammlung, die in Grundlagenfolien und Vertiefungsfolien gegliedert ist. Die einzelnen Folien können frei zu einer Präsentation zusammengefügt werden, die den individuellen Anforderungen der Organisation und Mitarbeitenden entspricht</a:t>
            </a:r>
          </a:p>
          <a:p>
            <a:endParaRPr lang="de-DE" dirty="0"/>
          </a:p>
          <a:p>
            <a:pPr marL="0" indent="0">
              <a:buNone/>
            </a:pPr>
            <a:r>
              <a:rPr lang="de-DE" b="1" dirty="0"/>
              <a:t>Grundlagenfolien:</a:t>
            </a:r>
            <a:r>
              <a:rPr lang="de-DE" dirty="0"/>
              <a:t> Die Folien vermitteln Basisinformationen zu KIM. Die Inhalte sind in verständlicher Sprache gehalten, mit einem Bezug zum Arbeitsalltag in der Pflegepraxis. Die Grundlagenfolien eigenen sich z. B. für Teamsitzungen mit Pflegekräften</a:t>
            </a:r>
          </a:p>
          <a:p>
            <a:pPr marL="0" indent="0">
              <a:buNone/>
            </a:pPr>
            <a:endParaRPr lang="de-DE" dirty="0"/>
          </a:p>
          <a:p>
            <a:pPr marL="0" indent="0">
              <a:buNone/>
            </a:pPr>
            <a:r>
              <a:rPr lang="de-DE" b="1" dirty="0"/>
              <a:t>Vertiefungsfolien: </a:t>
            </a:r>
            <a:r>
              <a:rPr lang="de-DE" dirty="0"/>
              <a:t>Die Folien vermitteln vertiefende Informationen zu KIM sowie technische Details. Die Vertiefungsfolien eignen sich z. B. für Leitungsrunden oder den Austausch mit Abteilungen aus IT oder Verwaltung</a:t>
            </a:r>
            <a:endParaRPr lang="de-DE" b="1" dirty="0"/>
          </a:p>
        </p:txBody>
      </p:sp>
    </p:spTree>
    <p:extLst>
      <p:ext uri="{BB962C8B-B14F-4D97-AF65-F5344CB8AC3E}">
        <p14:creationId xmlns:p14="http://schemas.microsoft.com/office/powerpoint/2010/main" val="2489287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E21AE4461B6D44BE8377D8EC3B0767" ma:contentTypeVersion="2" ma:contentTypeDescription="Ein neues Dokument erstellen." ma:contentTypeScope="" ma:versionID="392361c6f73a5c5d17356aee6541f5eb">
  <xsd:schema xmlns:xsd="http://www.w3.org/2001/XMLSchema" xmlns:xs="http://www.w3.org/2001/XMLSchema" xmlns:p="http://schemas.microsoft.com/office/2006/metadata/properties" xmlns:ns2="ef528a9d-e42d-4e8f-be11-a039b4f2f017" targetNamespace="http://schemas.microsoft.com/office/2006/metadata/properties" ma:root="true" ma:fieldsID="2c055897308a7b48922a30ab3605c150" ns2:_="">
    <xsd:import namespace="ef528a9d-e42d-4e8f-be11-a039b4f2f017"/>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528a9d-e42d-4e8f-be11-a039b4f2f017"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68836A-0899-4DF9-AC52-B9D1D7B02727}"/>
</file>

<file path=customXml/itemProps2.xml><?xml version="1.0" encoding="utf-8"?>
<ds:datastoreItem xmlns:ds="http://schemas.openxmlformats.org/officeDocument/2006/customXml" ds:itemID="{EB99EC6A-4D0A-4A4E-9474-DB8C7E3F8FBC}"/>
</file>

<file path=customXml/itemProps3.xml><?xml version="1.0" encoding="utf-8"?>
<ds:datastoreItem xmlns:ds="http://schemas.openxmlformats.org/officeDocument/2006/customXml" ds:itemID="{A0C9CF52-65C2-4A02-A832-124AF9F60B0F}"/>
</file>

<file path=docProps/app.xml><?xml version="1.0" encoding="utf-8"?>
<Properties xmlns="http://schemas.openxmlformats.org/officeDocument/2006/extended-properties" xmlns:vt="http://schemas.openxmlformats.org/officeDocument/2006/docPropsVTypes">
  <TotalTime>0</TotalTime>
  <Words>8011</Words>
  <Application>Microsoft Office PowerPoint</Application>
  <PresentationFormat>Breitbild</PresentationFormat>
  <Paragraphs>831</Paragraphs>
  <Slides>56</Slides>
  <Notes>54</Notes>
  <HiddenSlides>8</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56</vt:i4>
      </vt:variant>
    </vt:vector>
  </HeadingPairs>
  <TitlesOfParts>
    <vt:vector size="67" baseType="lpstr">
      <vt:lpstr>apercu-light</vt:lpstr>
      <vt:lpstr>Aptos</vt:lpstr>
      <vt:lpstr>Aptos Display</vt:lpstr>
      <vt:lpstr>Arial</vt:lpstr>
      <vt:lpstr>Avenir Next</vt:lpstr>
      <vt:lpstr>GKV Open</vt:lpstr>
      <vt:lpstr>Segoe UI</vt:lpstr>
      <vt:lpstr>Symbol</vt:lpstr>
      <vt:lpstr>Wellingtons Regular</vt:lpstr>
      <vt:lpstr>Wingdings</vt:lpstr>
      <vt:lpstr>Office</vt:lpstr>
      <vt:lpstr>Musterpräsentation „Die TI-Fachanwendung KIM“</vt:lpstr>
      <vt:lpstr>Vorbemerkung</vt:lpstr>
      <vt:lpstr>Hinweise zur grafischen Aufbereitung I</vt:lpstr>
      <vt:lpstr>Hinweise zur grafischen Aufbereitung II</vt:lpstr>
      <vt:lpstr>Beispiele für KIM-Schulungsmaterialien</vt:lpstr>
      <vt:lpstr>Präsentationsleitfaden</vt:lpstr>
      <vt:lpstr>Druckversion erstellen</vt:lpstr>
      <vt:lpstr>Inhaltliche Gliederung der Präsentation</vt:lpstr>
      <vt:lpstr>Grundlagen und Vertiefungsfolien</vt:lpstr>
      <vt:lpstr>Was ist KIM?</vt:lpstr>
      <vt:lpstr>Nutzungsszenarien für KIM</vt:lpstr>
      <vt:lpstr>Veränderte Kommunikationsprozesse </vt:lpstr>
      <vt:lpstr>Umsetzungsideen aus der Praxis für TI-Anwendungen</vt:lpstr>
      <vt:lpstr>Analoger Kommunikationsprozess via Fax</vt:lpstr>
      <vt:lpstr>Digitaler Kommunikationsprozess via KIM</vt:lpstr>
      <vt:lpstr>Umsetzungsideen aus der Praxis für TI-Anwendungen</vt:lpstr>
      <vt:lpstr>Prozess rund um das E-Rezept ohne Nutzung von KIM</vt:lpstr>
      <vt:lpstr>Prozess rund um das E-Rezept via KIM</vt:lpstr>
      <vt:lpstr>Die KIM-Adresse</vt:lpstr>
      <vt:lpstr>Anzahl KIM-Adressen</vt:lpstr>
      <vt:lpstr>Technische Voraussetzungen für KIM</vt:lpstr>
      <vt:lpstr>Standards für Datenaustausch über KIM I</vt:lpstr>
      <vt:lpstr>Standards für Datenaustausch über KIM II</vt:lpstr>
      <vt:lpstr>Der TI-Score der gematik</vt:lpstr>
      <vt:lpstr>Die KIM-Versionen im Überblick</vt:lpstr>
      <vt:lpstr>Rechte- &amp; Rollenvergabe</vt:lpstr>
      <vt:lpstr>Einrichten des Postfaches – Variante 1  KIM in Primärsystem integriert</vt:lpstr>
      <vt:lpstr>Einrichten des Postfaches – Variante 2 KIM mit E-Mail-Programm verknüpft</vt:lpstr>
      <vt:lpstr>Kontakteverwaltung: Der TI-Verzeichnisdienst</vt:lpstr>
      <vt:lpstr>Kontakteverwaltung: Kontaktsuche im TI-Verzeichnisdienst</vt:lpstr>
      <vt:lpstr>Kontakteverwaltung: KIM-Adressen im Primärsystem hinterlegen</vt:lpstr>
      <vt:lpstr>Kontakteverwaltung: KIM-Adressen individuell abfragen</vt:lpstr>
      <vt:lpstr>Vorgehen beim Versand einer KIM-Nachricht</vt:lpstr>
      <vt:lpstr>Aufrufen des KIM-Dienstes – Variante 1</vt:lpstr>
      <vt:lpstr>Aufrufen des KIM-Dienstes – Variante 2</vt:lpstr>
      <vt:lpstr>Aufrufen des KIM-Dienstes – Variante 3</vt:lpstr>
      <vt:lpstr>Hinzufügen von Empfängern</vt:lpstr>
      <vt:lpstr>Verfassen der KIM-Nachricht</vt:lpstr>
      <vt:lpstr>Anhänge hinzufügen</vt:lpstr>
      <vt:lpstr>Versand der KIM-Nachricht</vt:lpstr>
      <vt:lpstr>Dokumentation der Kommunikation</vt:lpstr>
      <vt:lpstr>Virenprüfung von Dateianhängen</vt:lpstr>
      <vt:lpstr>Nutzungsszenario für KIM:  Mitteilung des Gesundheitszustands</vt:lpstr>
      <vt:lpstr>Nutzungsszenario für KIM: Mitteilung zu auslaufenden Maßnahmen</vt:lpstr>
      <vt:lpstr>Nutzungsszenario für KIM: Mitteilung des Medikamentenbestands</vt:lpstr>
      <vt:lpstr>Nutzungsszenario für KIM: Medikamentenbestellung im Auftrag</vt:lpstr>
      <vt:lpstr>KIM-Einführung: Erwartungsmanagement</vt:lpstr>
      <vt:lpstr>Interne Testung des KIM-Verfahrens</vt:lpstr>
      <vt:lpstr>Flächendeckende Einführung von KIM I</vt:lpstr>
      <vt:lpstr>Flächendeckende Einführung von KIM II</vt:lpstr>
      <vt:lpstr>Interne Festlegungen für die KIM-Nutzung</vt:lpstr>
      <vt:lpstr>Datenschutz &amp; Datensicherheit</vt:lpstr>
      <vt:lpstr>Festlegungen Datenschutz &amp; Datensicherheit</vt:lpstr>
      <vt:lpstr>Problembehandlung bei KIM</vt:lpstr>
      <vt:lpstr>Festlegungen zur Problembehandlung</vt:lpstr>
      <vt:lpstr>Weiterführende Informationen: Der TI-Ressourcenpool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Musterpräsentation „Die TI-Fachanwendung Kommunikation im Medizinwesen (KIM)“</dc:title>
  <dc:creator>Kompetenzzentrum-DP@gkv-spitzenverband.de</dc:creator>
  <cp:lastModifiedBy>Berr, Jesse</cp:lastModifiedBy>
  <cp:revision>4</cp:revision>
  <dcterms:created xsi:type="dcterms:W3CDTF">2024-12-10T11:42:35Z</dcterms:created>
  <dcterms:modified xsi:type="dcterms:W3CDTF">2024-12-11T13:01:02Z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0x01010079E21AE4461B6D44BE8377D8EC3B0767</vt:lpwstr>
  </property>
</Properties>
</file>